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3"/>
  </p:notesMasterIdLst>
  <p:sldIdLst>
    <p:sldId id="256" r:id="rId2"/>
    <p:sldId id="260" r:id="rId3"/>
    <p:sldId id="277" r:id="rId4"/>
    <p:sldId id="269" r:id="rId5"/>
    <p:sldId id="262" r:id="rId6"/>
    <p:sldId id="257" r:id="rId7"/>
    <p:sldId id="259" r:id="rId8"/>
    <p:sldId id="274" r:id="rId9"/>
    <p:sldId id="261" r:id="rId10"/>
    <p:sldId id="266" r:id="rId11"/>
    <p:sldId id="267" r:id="rId12"/>
    <p:sldId id="276" r:id="rId13"/>
    <p:sldId id="258" r:id="rId14"/>
    <p:sldId id="271" r:id="rId15"/>
    <p:sldId id="270" r:id="rId16"/>
    <p:sldId id="268" r:id="rId17"/>
    <p:sldId id="263" r:id="rId18"/>
    <p:sldId id="264" r:id="rId19"/>
    <p:sldId id="273" r:id="rId20"/>
    <p:sldId id="265"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Hill" initials="BH" lastIdx="2" clrIdx="0">
    <p:extLst>
      <p:ext uri="{19B8F6BF-5375-455C-9EA6-DF929625EA0E}">
        <p15:presenceInfo xmlns:p15="http://schemas.microsoft.com/office/powerpoint/2012/main" userId="S-1-5-21-1275210071-879983540-725345543-11052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395" autoAdjust="0"/>
  </p:normalViewPr>
  <p:slideViewPr>
    <p:cSldViewPr snapToGrid="0">
      <p:cViewPr varScale="1">
        <p:scale>
          <a:sx n="88" d="100"/>
          <a:sy n="88" d="100"/>
        </p:scale>
        <p:origin x="1416"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BEEA40-0529-447D-9761-FF7B2032563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3BFC037-B1DE-41D6-ABCA-D7F5F8317D76}">
      <dgm:prSet phldrT="[Text]" custT="1"/>
      <dgm:spPr/>
      <dgm:t>
        <a:bodyPr/>
        <a:lstStyle/>
        <a:p>
          <a:r>
            <a:rPr lang="en-US" sz="2400" b="1" dirty="0" smtClean="0">
              <a:solidFill>
                <a:schemeClr val="tx1"/>
              </a:solidFill>
              <a:effectLst/>
            </a:rPr>
            <a:t>LISTEN</a:t>
          </a:r>
          <a:endParaRPr lang="en-US" sz="2400" b="1" dirty="0">
            <a:solidFill>
              <a:schemeClr val="tx1"/>
            </a:solidFill>
            <a:effectLst/>
          </a:endParaRPr>
        </a:p>
      </dgm:t>
    </dgm:pt>
    <dgm:pt modelId="{E91489B5-C2A9-43C1-BFB3-C9AD35B43441}" type="parTrans" cxnId="{CB7EBB74-B374-447C-AE0A-9396B19F6F6B}">
      <dgm:prSet/>
      <dgm:spPr/>
      <dgm:t>
        <a:bodyPr/>
        <a:lstStyle/>
        <a:p>
          <a:endParaRPr lang="en-US"/>
        </a:p>
      </dgm:t>
    </dgm:pt>
    <dgm:pt modelId="{44C687D4-B80D-4F5C-9FDC-7002BC585F6D}" type="sibTrans" cxnId="{CB7EBB74-B374-447C-AE0A-9396B19F6F6B}">
      <dgm:prSet/>
      <dgm:spPr/>
      <dgm:t>
        <a:bodyPr/>
        <a:lstStyle/>
        <a:p>
          <a:endParaRPr lang="en-US"/>
        </a:p>
      </dgm:t>
    </dgm:pt>
    <dgm:pt modelId="{1E7E2AF4-748B-4AC3-A77E-2746DE15208C}">
      <dgm:prSet phldrT="[Text]" custT="1"/>
      <dgm:spPr/>
      <dgm:t>
        <a:bodyPr/>
        <a:lstStyle/>
        <a:p>
          <a:r>
            <a:rPr lang="en-US" sz="2400" b="1" dirty="0" smtClean="0">
              <a:solidFill>
                <a:schemeClr val="tx1"/>
              </a:solidFill>
            </a:rPr>
            <a:t>RESPOND</a:t>
          </a:r>
          <a:endParaRPr lang="en-US" sz="2400" b="1" dirty="0">
            <a:solidFill>
              <a:schemeClr val="tx1"/>
            </a:solidFill>
          </a:endParaRPr>
        </a:p>
      </dgm:t>
    </dgm:pt>
    <dgm:pt modelId="{38064741-DB10-40BE-B686-30021E848F07}" type="parTrans" cxnId="{BFCDD41E-DDDD-4DE3-9E00-312DECB6E0B1}">
      <dgm:prSet/>
      <dgm:spPr/>
      <dgm:t>
        <a:bodyPr/>
        <a:lstStyle/>
        <a:p>
          <a:endParaRPr lang="en-US"/>
        </a:p>
      </dgm:t>
    </dgm:pt>
    <dgm:pt modelId="{698E1334-5C31-4575-80B3-E7FAC19A2514}" type="sibTrans" cxnId="{BFCDD41E-DDDD-4DE3-9E00-312DECB6E0B1}">
      <dgm:prSet/>
      <dgm:spPr/>
      <dgm:t>
        <a:bodyPr/>
        <a:lstStyle/>
        <a:p>
          <a:endParaRPr lang="en-US"/>
        </a:p>
      </dgm:t>
    </dgm:pt>
    <dgm:pt modelId="{55BA2BD1-CE9A-4FBC-A07E-0F4D89E03C3C}">
      <dgm:prSet phldrT="[Text]" custT="1"/>
      <dgm:spPr/>
      <dgm:t>
        <a:bodyPr/>
        <a:lstStyle/>
        <a:p>
          <a:r>
            <a:rPr lang="en-US" sz="2400" b="1" dirty="0" smtClean="0">
              <a:solidFill>
                <a:schemeClr val="tx1"/>
              </a:solidFill>
            </a:rPr>
            <a:t>ADD INFORMATION</a:t>
          </a:r>
        </a:p>
      </dgm:t>
    </dgm:pt>
    <dgm:pt modelId="{D6CFB946-697E-4D39-BE1B-4AE627C15945}" type="parTrans" cxnId="{75E7248C-E3FD-4C9A-B319-7AB969E1262E}">
      <dgm:prSet/>
      <dgm:spPr/>
      <dgm:t>
        <a:bodyPr/>
        <a:lstStyle/>
        <a:p>
          <a:endParaRPr lang="en-US"/>
        </a:p>
      </dgm:t>
    </dgm:pt>
    <dgm:pt modelId="{377FC28B-B627-4624-BB8A-3174CB4B5FC2}" type="sibTrans" cxnId="{75E7248C-E3FD-4C9A-B319-7AB969E1262E}">
      <dgm:prSet/>
      <dgm:spPr/>
      <dgm:t>
        <a:bodyPr/>
        <a:lstStyle/>
        <a:p>
          <a:endParaRPr lang="en-US"/>
        </a:p>
      </dgm:t>
    </dgm:pt>
    <dgm:pt modelId="{1674F4B2-7B09-4A02-B931-EB58D7DDCF0C}">
      <dgm:prSet phldrT="[Text]" custT="1"/>
      <dgm:spPr/>
      <dgm:t>
        <a:bodyPr/>
        <a:lstStyle/>
        <a:p>
          <a:r>
            <a:rPr lang="en-US" sz="2400" b="1" dirty="0" smtClean="0">
              <a:solidFill>
                <a:schemeClr val="tx1"/>
              </a:solidFill>
            </a:rPr>
            <a:t>AFFIRM</a:t>
          </a:r>
          <a:endParaRPr lang="en-US" sz="2400" b="1" dirty="0">
            <a:solidFill>
              <a:schemeClr val="tx1"/>
            </a:solidFill>
          </a:endParaRPr>
        </a:p>
      </dgm:t>
    </dgm:pt>
    <dgm:pt modelId="{AB7B17F8-C33E-4BA7-84A4-E33DF531974D}" type="parTrans" cxnId="{3931027A-748C-447E-84BC-CCE7A8800F4C}">
      <dgm:prSet/>
      <dgm:spPr/>
      <dgm:t>
        <a:bodyPr/>
        <a:lstStyle/>
        <a:p>
          <a:endParaRPr lang="en-US"/>
        </a:p>
      </dgm:t>
    </dgm:pt>
    <dgm:pt modelId="{8C98F69B-BBF5-4984-8FDB-C185BFAF6F04}" type="sibTrans" cxnId="{3931027A-748C-447E-84BC-CCE7A8800F4C}">
      <dgm:prSet/>
      <dgm:spPr/>
      <dgm:t>
        <a:bodyPr/>
        <a:lstStyle/>
        <a:p>
          <a:endParaRPr lang="en-US"/>
        </a:p>
      </dgm:t>
    </dgm:pt>
    <dgm:pt modelId="{78F5BD19-1C96-4565-90F5-2666631F2D21}">
      <dgm:prSet phldrT="[Text]" custT="1"/>
      <dgm:spPr/>
      <dgm:t>
        <a:bodyPr/>
        <a:lstStyle/>
        <a:p>
          <a:r>
            <a:rPr lang="en-US" sz="1800" dirty="0" smtClean="0"/>
            <a:t>In such a way as to understand and connect with the person speaking.</a:t>
          </a:r>
          <a:endParaRPr lang="en-US" sz="1800" dirty="0"/>
        </a:p>
      </dgm:t>
    </dgm:pt>
    <dgm:pt modelId="{87F2D665-BD08-409C-8FD3-FA75B404EF33}" type="parTrans" cxnId="{236A8729-C7D6-4DBD-9DFA-2BB8D9FCF9FD}">
      <dgm:prSet/>
      <dgm:spPr/>
      <dgm:t>
        <a:bodyPr/>
        <a:lstStyle/>
        <a:p>
          <a:endParaRPr lang="en-US"/>
        </a:p>
      </dgm:t>
    </dgm:pt>
    <dgm:pt modelId="{6E2A9E3D-B365-4AE5-A9D9-128FE4E5A162}" type="sibTrans" cxnId="{236A8729-C7D6-4DBD-9DFA-2BB8D9FCF9FD}">
      <dgm:prSet/>
      <dgm:spPr/>
      <dgm:t>
        <a:bodyPr/>
        <a:lstStyle/>
        <a:p>
          <a:endParaRPr lang="en-US"/>
        </a:p>
      </dgm:t>
    </dgm:pt>
    <dgm:pt modelId="{10E6DEA0-12D8-4F29-AD74-B65A4468CB92}">
      <dgm:prSet phldrT="[Text]" custT="1"/>
      <dgm:spPr/>
      <dgm:t>
        <a:bodyPr/>
        <a:lstStyle/>
        <a:p>
          <a:r>
            <a:rPr lang="en-US" sz="1800" dirty="0" smtClean="0"/>
            <a:t>Let your instinct guide you to understand what could be happening to the speaker (underlying issues implied by their values or nonverbal cues).</a:t>
          </a:r>
          <a:endParaRPr lang="en-US" sz="1800" dirty="0"/>
        </a:p>
      </dgm:t>
    </dgm:pt>
    <dgm:pt modelId="{AC81F138-303D-46DA-A895-4BEC7D135A66}" type="parTrans" cxnId="{2A8FC4EF-D857-41E6-A4BE-8F15D3FBB2B4}">
      <dgm:prSet/>
      <dgm:spPr/>
      <dgm:t>
        <a:bodyPr/>
        <a:lstStyle/>
        <a:p>
          <a:endParaRPr lang="en-US"/>
        </a:p>
      </dgm:t>
    </dgm:pt>
    <dgm:pt modelId="{2894D578-C932-4787-90C5-4B9AD07D8C4F}" type="sibTrans" cxnId="{2A8FC4EF-D857-41E6-A4BE-8F15D3FBB2B4}">
      <dgm:prSet/>
      <dgm:spPr/>
      <dgm:t>
        <a:bodyPr/>
        <a:lstStyle/>
        <a:p>
          <a:endParaRPr lang="en-US"/>
        </a:p>
      </dgm:t>
    </dgm:pt>
    <dgm:pt modelId="{5C4855DB-5FA1-4981-9BA4-08CA709A12F4}">
      <dgm:prSet phldrT="[Text]" custT="1"/>
      <dgm:spPr/>
      <dgm:t>
        <a:bodyPr/>
        <a:lstStyle/>
        <a:p>
          <a:r>
            <a:rPr lang="en-US" sz="1800" dirty="0" smtClean="0"/>
            <a:t>To what the person is literally saying.</a:t>
          </a:r>
          <a:endParaRPr lang="en-US" sz="1800" dirty="0"/>
        </a:p>
      </dgm:t>
    </dgm:pt>
    <dgm:pt modelId="{4177151C-640B-492B-89D0-45D95935F28D}" type="parTrans" cxnId="{BFA32307-9BEB-4D61-A7E4-218027AAA3F9}">
      <dgm:prSet/>
      <dgm:spPr/>
      <dgm:t>
        <a:bodyPr/>
        <a:lstStyle/>
        <a:p>
          <a:endParaRPr lang="en-US"/>
        </a:p>
      </dgm:t>
    </dgm:pt>
    <dgm:pt modelId="{D796C2DE-AC9B-476D-B2B3-372BB491E2F5}" type="sibTrans" cxnId="{BFA32307-9BEB-4D61-A7E4-218027AAA3F9}">
      <dgm:prSet/>
      <dgm:spPr/>
      <dgm:t>
        <a:bodyPr/>
        <a:lstStyle/>
        <a:p>
          <a:endParaRPr lang="en-US"/>
        </a:p>
      </dgm:t>
    </dgm:pt>
    <dgm:pt modelId="{1FCCE24F-DC59-4B89-93F4-DAB254CDBA16}">
      <dgm:prSet phldrT="[Text]" custT="1"/>
      <dgm:spPr/>
      <dgm:t>
        <a:bodyPr/>
        <a:lstStyle/>
        <a:p>
          <a:r>
            <a:rPr lang="en-US" sz="1800" dirty="0" smtClean="0"/>
            <a:t>By attending.</a:t>
          </a:r>
          <a:endParaRPr lang="en-US" sz="1800" dirty="0"/>
        </a:p>
      </dgm:t>
    </dgm:pt>
    <dgm:pt modelId="{42E07F62-06A6-44D3-B68A-8B2EFE46BE95}" type="parTrans" cxnId="{6771ED7D-C61E-4DA0-B3F5-CB6B5CF09973}">
      <dgm:prSet/>
      <dgm:spPr/>
      <dgm:t>
        <a:bodyPr/>
        <a:lstStyle/>
        <a:p>
          <a:endParaRPr lang="en-US"/>
        </a:p>
      </dgm:t>
    </dgm:pt>
    <dgm:pt modelId="{386D431B-5766-4B3D-A825-53FF7FDF2007}" type="sibTrans" cxnId="{6771ED7D-C61E-4DA0-B3F5-CB6B5CF09973}">
      <dgm:prSet/>
      <dgm:spPr/>
      <dgm:t>
        <a:bodyPr/>
        <a:lstStyle/>
        <a:p>
          <a:endParaRPr lang="en-US"/>
        </a:p>
      </dgm:t>
    </dgm:pt>
    <dgm:pt modelId="{B445BF2B-4214-486C-A6B2-64835DBB636B}">
      <dgm:prSet phldrT="[Text]"/>
      <dgm:spPr/>
      <dgm:t>
        <a:bodyPr/>
        <a:lstStyle/>
        <a:p>
          <a:r>
            <a:rPr lang="en-US" dirty="0" smtClean="0"/>
            <a:t>Express a connection between what the speaker said and you heard.</a:t>
          </a:r>
          <a:endParaRPr lang="en-US" dirty="0"/>
        </a:p>
      </dgm:t>
    </dgm:pt>
    <dgm:pt modelId="{16D6937F-C669-43BE-88AC-74D8C282094B}" type="parTrans" cxnId="{48C0ADCB-038C-47F2-9C01-61C7AF371F91}">
      <dgm:prSet/>
      <dgm:spPr/>
      <dgm:t>
        <a:bodyPr/>
        <a:lstStyle/>
        <a:p>
          <a:endParaRPr lang="en-US"/>
        </a:p>
      </dgm:t>
    </dgm:pt>
    <dgm:pt modelId="{4B908D5C-E99D-4564-BD01-75C79DC93F4D}" type="sibTrans" cxnId="{48C0ADCB-038C-47F2-9C01-61C7AF371F91}">
      <dgm:prSet/>
      <dgm:spPr/>
      <dgm:t>
        <a:bodyPr/>
        <a:lstStyle/>
        <a:p>
          <a:endParaRPr lang="en-US"/>
        </a:p>
      </dgm:t>
    </dgm:pt>
    <dgm:pt modelId="{890E996A-060D-4231-9887-A228C4F38C8E}">
      <dgm:prSet phldrT="[Text]"/>
      <dgm:spPr/>
      <dgm:t>
        <a:bodyPr/>
        <a:lstStyle/>
        <a:p>
          <a:r>
            <a:rPr lang="en-US" dirty="0" smtClean="0"/>
            <a:t>Be genuine and truthful in your affirmation.</a:t>
          </a:r>
          <a:endParaRPr lang="en-US" dirty="0"/>
        </a:p>
      </dgm:t>
    </dgm:pt>
    <dgm:pt modelId="{839CF70A-DFCA-4000-BADC-9BD8C7DF5870}" type="parTrans" cxnId="{00370DCB-0699-41E1-8288-47E11A8015CB}">
      <dgm:prSet/>
      <dgm:spPr/>
      <dgm:t>
        <a:bodyPr/>
        <a:lstStyle/>
        <a:p>
          <a:endParaRPr lang="en-US"/>
        </a:p>
      </dgm:t>
    </dgm:pt>
    <dgm:pt modelId="{C5F991A1-F8BB-44B4-87D4-2868FF09DBDD}" type="sibTrans" cxnId="{00370DCB-0699-41E1-8288-47E11A8015CB}">
      <dgm:prSet/>
      <dgm:spPr/>
      <dgm:t>
        <a:bodyPr/>
        <a:lstStyle/>
        <a:p>
          <a:endParaRPr lang="en-US"/>
        </a:p>
      </dgm:t>
    </dgm:pt>
    <dgm:pt modelId="{045ED368-F6F7-4E4B-B58E-17CE0901CFDD}">
      <dgm:prSet phldrT="[Text]"/>
      <dgm:spPr/>
      <dgm:t>
        <a:bodyPr/>
        <a:lstStyle/>
        <a:p>
          <a:r>
            <a:rPr lang="en-US" dirty="0" smtClean="0"/>
            <a:t>Paraphrase the content of the speaker’s words.</a:t>
          </a:r>
          <a:endParaRPr lang="en-US" dirty="0"/>
        </a:p>
      </dgm:t>
    </dgm:pt>
    <dgm:pt modelId="{FE6CD24B-EDA7-4820-954B-23AFDA61388C}" type="parTrans" cxnId="{1DF83A5E-FCBD-47FC-B648-AC49A0E6B4EC}">
      <dgm:prSet/>
      <dgm:spPr/>
      <dgm:t>
        <a:bodyPr/>
        <a:lstStyle/>
        <a:p>
          <a:endParaRPr lang="en-US"/>
        </a:p>
      </dgm:t>
    </dgm:pt>
    <dgm:pt modelId="{F9DC2AB1-CAA6-41BA-958A-537419020CFD}" type="sibTrans" cxnId="{1DF83A5E-FCBD-47FC-B648-AC49A0E6B4EC}">
      <dgm:prSet/>
      <dgm:spPr/>
      <dgm:t>
        <a:bodyPr/>
        <a:lstStyle/>
        <a:p>
          <a:endParaRPr lang="en-US"/>
        </a:p>
      </dgm:t>
    </dgm:pt>
    <dgm:pt modelId="{6C9CB1EA-FC31-4855-8165-5CA5DD05D2AF}">
      <dgm:prSet phldrT="[Text]"/>
      <dgm:spPr/>
      <dgm:t>
        <a:bodyPr/>
        <a:lstStyle/>
        <a:p>
          <a:r>
            <a:rPr lang="en-US" dirty="0" smtClean="0"/>
            <a:t>Respond in an honest, respectful and thorough manner.</a:t>
          </a:r>
          <a:endParaRPr lang="en-US" dirty="0"/>
        </a:p>
      </dgm:t>
    </dgm:pt>
    <dgm:pt modelId="{0338B0D4-072D-40A0-AF52-B2678B473798}" type="parTrans" cxnId="{018B6DA1-6201-485E-832E-509D741FB047}">
      <dgm:prSet/>
      <dgm:spPr/>
      <dgm:t>
        <a:bodyPr/>
        <a:lstStyle/>
        <a:p>
          <a:endParaRPr lang="en-US"/>
        </a:p>
      </dgm:t>
    </dgm:pt>
    <dgm:pt modelId="{608A5080-6B74-4CC2-9E5E-8416778156CE}" type="sibTrans" cxnId="{018B6DA1-6201-485E-832E-509D741FB047}">
      <dgm:prSet/>
      <dgm:spPr/>
      <dgm:t>
        <a:bodyPr/>
        <a:lstStyle/>
        <a:p>
          <a:endParaRPr lang="en-US"/>
        </a:p>
      </dgm:t>
    </dgm:pt>
    <dgm:pt modelId="{C67FC215-BE77-46EE-908E-6848B81BDB31}">
      <dgm:prSet phldrT="[Text]"/>
      <dgm:spPr/>
      <dgm:t>
        <a:bodyPr/>
        <a:lstStyle/>
        <a:p>
          <a:r>
            <a:rPr lang="en-US" dirty="0" smtClean="0"/>
            <a:t>Reflect the feeling and meaning of the speaker’s words. </a:t>
          </a:r>
          <a:endParaRPr lang="en-US" dirty="0"/>
        </a:p>
      </dgm:t>
    </dgm:pt>
    <dgm:pt modelId="{F494CC93-A64B-49ED-8C47-ABBBB0310550}" type="parTrans" cxnId="{834FCAB9-35A6-4A2D-ACCA-5348DDD9B481}">
      <dgm:prSet/>
      <dgm:spPr/>
      <dgm:t>
        <a:bodyPr/>
        <a:lstStyle/>
        <a:p>
          <a:endParaRPr lang="en-US"/>
        </a:p>
      </dgm:t>
    </dgm:pt>
    <dgm:pt modelId="{C54764F8-3482-43CB-9516-037AC96DA257}" type="sibTrans" cxnId="{834FCAB9-35A6-4A2D-ACCA-5348DDD9B481}">
      <dgm:prSet/>
      <dgm:spPr/>
      <dgm:t>
        <a:bodyPr/>
        <a:lstStyle/>
        <a:p>
          <a:endParaRPr lang="en-US"/>
        </a:p>
      </dgm:t>
    </dgm:pt>
    <dgm:pt modelId="{E60592D1-5F17-4246-9655-AE44984F4B66}">
      <dgm:prSet phldrT="[Text]"/>
      <dgm:spPr/>
      <dgm:t>
        <a:bodyPr/>
        <a:lstStyle/>
        <a:p>
          <a:r>
            <a:rPr lang="en-US" dirty="0" smtClean="0"/>
            <a:t>Share additional information with the speaker. </a:t>
          </a:r>
          <a:endParaRPr lang="en-US" dirty="0"/>
        </a:p>
      </dgm:t>
    </dgm:pt>
    <dgm:pt modelId="{E257E615-7021-4D40-984D-315356917141}" type="parTrans" cxnId="{EA064EDE-849C-4385-92D1-9A324CB47DCD}">
      <dgm:prSet/>
      <dgm:spPr/>
      <dgm:t>
        <a:bodyPr/>
        <a:lstStyle/>
        <a:p>
          <a:endParaRPr lang="en-US"/>
        </a:p>
      </dgm:t>
    </dgm:pt>
    <dgm:pt modelId="{E4837FA3-6828-4544-94EB-B7EC9AA436F0}" type="sibTrans" cxnId="{EA064EDE-849C-4385-92D1-9A324CB47DCD}">
      <dgm:prSet/>
      <dgm:spPr/>
      <dgm:t>
        <a:bodyPr/>
        <a:lstStyle/>
        <a:p>
          <a:endParaRPr lang="en-US"/>
        </a:p>
      </dgm:t>
    </dgm:pt>
    <dgm:pt modelId="{FA905B28-E313-40BA-A208-2EF9B6A55C02}" type="pres">
      <dgm:prSet presAssocID="{8ABEEA40-0529-447D-9761-FF7B2032563E}" presName="linear" presStyleCnt="0">
        <dgm:presLayoutVars>
          <dgm:dir/>
          <dgm:animLvl val="lvl"/>
          <dgm:resizeHandles val="exact"/>
        </dgm:presLayoutVars>
      </dgm:prSet>
      <dgm:spPr/>
      <dgm:t>
        <a:bodyPr/>
        <a:lstStyle/>
        <a:p>
          <a:endParaRPr lang="en-US"/>
        </a:p>
      </dgm:t>
    </dgm:pt>
    <dgm:pt modelId="{33007C11-87EB-4235-A72F-A3282751A6A6}" type="pres">
      <dgm:prSet presAssocID="{E3BFC037-B1DE-41D6-ABCA-D7F5F8317D76}" presName="parentLin" presStyleCnt="0"/>
      <dgm:spPr/>
    </dgm:pt>
    <dgm:pt modelId="{4FD1E940-F06A-41D0-BA8E-08BF51AD0A4B}" type="pres">
      <dgm:prSet presAssocID="{E3BFC037-B1DE-41D6-ABCA-D7F5F8317D76}" presName="parentLeftMargin" presStyleLbl="node1" presStyleIdx="0" presStyleCnt="4"/>
      <dgm:spPr/>
      <dgm:t>
        <a:bodyPr/>
        <a:lstStyle/>
        <a:p>
          <a:endParaRPr lang="en-US"/>
        </a:p>
      </dgm:t>
    </dgm:pt>
    <dgm:pt modelId="{C2C5B9E5-6144-4DD4-8174-991CD9D61709}" type="pres">
      <dgm:prSet presAssocID="{E3BFC037-B1DE-41D6-ABCA-D7F5F8317D76}" presName="parentText" presStyleLbl="node1" presStyleIdx="0" presStyleCnt="4">
        <dgm:presLayoutVars>
          <dgm:chMax val="0"/>
          <dgm:bulletEnabled val="1"/>
        </dgm:presLayoutVars>
      </dgm:prSet>
      <dgm:spPr/>
      <dgm:t>
        <a:bodyPr/>
        <a:lstStyle/>
        <a:p>
          <a:endParaRPr lang="en-US"/>
        </a:p>
      </dgm:t>
    </dgm:pt>
    <dgm:pt modelId="{6C457FBB-592B-4E06-9B36-E31290D523F8}" type="pres">
      <dgm:prSet presAssocID="{E3BFC037-B1DE-41D6-ABCA-D7F5F8317D76}" presName="negativeSpace" presStyleCnt="0"/>
      <dgm:spPr/>
    </dgm:pt>
    <dgm:pt modelId="{7BD38BC1-BBC5-48DE-98AC-DA725765E0E8}" type="pres">
      <dgm:prSet presAssocID="{E3BFC037-B1DE-41D6-ABCA-D7F5F8317D76}" presName="childText" presStyleLbl="conFgAcc1" presStyleIdx="0" presStyleCnt="4">
        <dgm:presLayoutVars>
          <dgm:bulletEnabled val="1"/>
        </dgm:presLayoutVars>
      </dgm:prSet>
      <dgm:spPr/>
      <dgm:t>
        <a:bodyPr/>
        <a:lstStyle/>
        <a:p>
          <a:endParaRPr lang="en-US"/>
        </a:p>
      </dgm:t>
    </dgm:pt>
    <dgm:pt modelId="{1A51A250-8D85-45AF-BFDA-14DC98C00B79}" type="pres">
      <dgm:prSet presAssocID="{44C687D4-B80D-4F5C-9FDC-7002BC585F6D}" presName="spaceBetweenRectangles" presStyleCnt="0"/>
      <dgm:spPr/>
    </dgm:pt>
    <dgm:pt modelId="{542E3E19-0CDA-4AB4-8128-53F78A5F9807}" type="pres">
      <dgm:prSet presAssocID="{1674F4B2-7B09-4A02-B931-EB58D7DDCF0C}" presName="parentLin" presStyleCnt="0"/>
      <dgm:spPr/>
    </dgm:pt>
    <dgm:pt modelId="{51D3E0AA-F67F-4574-B14E-E7A5FFFE4267}" type="pres">
      <dgm:prSet presAssocID="{1674F4B2-7B09-4A02-B931-EB58D7DDCF0C}" presName="parentLeftMargin" presStyleLbl="node1" presStyleIdx="0" presStyleCnt="4"/>
      <dgm:spPr/>
      <dgm:t>
        <a:bodyPr/>
        <a:lstStyle/>
        <a:p>
          <a:endParaRPr lang="en-US"/>
        </a:p>
      </dgm:t>
    </dgm:pt>
    <dgm:pt modelId="{3F4977CC-539F-4AC0-80F3-73DC318BA399}" type="pres">
      <dgm:prSet presAssocID="{1674F4B2-7B09-4A02-B931-EB58D7DDCF0C}" presName="parentText" presStyleLbl="node1" presStyleIdx="1" presStyleCnt="4">
        <dgm:presLayoutVars>
          <dgm:chMax val="0"/>
          <dgm:bulletEnabled val="1"/>
        </dgm:presLayoutVars>
      </dgm:prSet>
      <dgm:spPr/>
      <dgm:t>
        <a:bodyPr/>
        <a:lstStyle/>
        <a:p>
          <a:endParaRPr lang="en-US"/>
        </a:p>
      </dgm:t>
    </dgm:pt>
    <dgm:pt modelId="{6BCC2DDB-C1AD-4667-974D-615E6CD06011}" type="pres">
      <dgm:prSet presAssocID="{1674F4B2-7B09-4A02-B931-EB58D7DDCF0C}" presName="negativeSpace" presStyleCnt="0"/>
      <dgm:spPr/>
    </dgm:pt>
    <dgm:pt modelId="{04DC64CB-5446-44A6-853C-DF0D3166A41F}" type="pres">
      <dgm:prSet presAssocID="{1674F4B2-7B09-4A02-B931-EB58D7DDCF0C}" presName="childText" presStyleLbl="conFgAcc1" presStyleIdx="1" presStyleCnt="4">
        <dgm:presLayoutVars>
          <dgm:bulletEnabled val="1"/>
        </dgm:presLayoutVars>
      </dgm:prSet>
      <dgm:spPr/>
      <dgm:t>
        <a:bodyPr/>
        <a:lstStyle/>
        <a:p>
          <a:endParaRPr lang="en-US"/>
        </a:p>
      </dgm:t>
    </dgm:pt>
    <dgm:pt modelId="{6ECBD912-E26E-4ECB-BA1B-1C5D0F55ACD4}" type="pres">
      <dgm:prSet presAssocID="{8C98F69B-BBF5-4984-8FDB-C185BFAF6F04}" presName="spaceBetweenRectangles" presStyleCnt="0"/>
      <dgm:spPr/>
    </dgm:pt>
    <dgm:pt modelId="{FA944F14-4A5C-400B-831B-7E019820721F}" type="pres">
      <dgm:prSet presAssocID="{1E7E2AF4-748B-4AC3-A77E-2746DE15208C}" presName="parentLin" presStyleCnt="0"/>
      <dgm:spPr/>
    </dgm:pt>
    <dgm:pt modelId="{5C3AF862-242C-461C-A36A-39E51EF80CDB}" type="pres">
      <dgm:prSet presAssocID="{1E7E2AF4-748B-4AC3-A77E-2746DE15208C}" presName="parentLeftMargin" presStyleLbl="node1" presStyleIdx="1" presStyleCnt="4"/>
      <dgm:spPr/>
      <dgm:t>
        <a:bodyPr/>
        <a:lstStyle/>
        <a:p>
          <a:endParaRPr lang="en-US"/>
        </a:p>
      </dgm:t>
    </dgm:pt>
    <dgm:pt modelId="{97663845-2772-4F4D-A4E0-EAD9DB735EB7}" type="pres">
      <dgm:prSet presAssocID="{1E7E2AF4-748B-4AC3-A77E-2746DE15208C}" presName="parentText" presStyleLbl="node1" presStyleIdx="2" presStyleCnt="4">
        <dgm:presLayoutVars>
          <dgm:chMax val="0"/>
          <dgm:bulletEnabled val="1"/>
        </dgm:presLayoutVars>
      </dgm:prSet>
      <dgm:spPr/>
      <dgm:t>
        <a:bodyPr/>
        <a:lstStyle/>
        <a:p>
          <a:endParaRPr lang="en-US"/>
        </a:p>
      </dgm:t>
    </dgm:pt>
    <dgm:pt modelId="{318A6E02-1A3A-4776-BDEA-6535F7BFE750}" type="pres">
      <dgm:prSet presAssocID="{1E7E2AF4-748B-4AC3-A77E-2746DE15208C}" presName="negativeSpace" presStyleCnt="0"/>
      <dgm:spPr/>
    </dgm:pt>
    <dgm:pt modelId="{8414201D-4E4C-45C3-9582-572CD3CCFB8A}" type="pres">
      <dgm:prSet presAssocID="{1E7E2AF4-748B-4AC3-A77E-2746DE15208C}" presName="childText" presStyleLbl="conFgAcc1" presStyleIdx="2" presStyleCnt="4">
        <dgm:presLayoutVars>
          <dgm:bulletEnabled val="1"/>
        </dgm:presLayoutVars>
      </dgm:prSet>
      <dgm:spPr/>
      <dgm:t>
        <a:bodyPr/>
        <a:lstStyle/>
        <a:p>
          <a:endParaRPr lang="en-US"/>
        </a:p>
      </dgm:t>
    </dgm:pt>
    <dgm:pt modelId="{617BF0E8-8B55-4681-A477-8AAC3813488A}" type="pres">
      <dgm:prSet presAssocID="{698E1334-5C31-4575-80B3-E7FAC19A2514}" presName="spaceBetweenRectangles" presStyleCnt="0"/>
      <dgm:spPr/>
    </dgm:pt>
    <dgm:pt modelId="{3CB53297-4450-43B5-9D7D-718EE1297C8A}" type="pres">
      <dgm:prSet presAssocID="{55BA2BD1-CE9A-4FBC-A07E-0F4D89E03C3C}" presName="parentLin" presStyleCnt="0"/>
      <dgm:spPr/>
    </dgm:pt>
    <dgm:pt modelId="{E1902DC7-4AFF-4775-B3BF-13B4B1BEA1BA}" type="pres">
      <dgm:prSet presAssocID="{55BA2BD1-CE9A-4FBC-A07E-0F4D89E03C3C}" presName="parentLeftMargin" presStyleLbl="node1" presStyleIdx="2" presStyleCnt="4"/>
      <dgm:spPr/>
      <dgm:t>
        <a:bodyPr/>
        <a:lstStyle/>
        <a:p>
          <a:endParaRPr lang="en-US"/>
        </a:p>
      </dgm:t>
    </dgm:pt>
    <dgm:pt modelId="{C877D92E-5B33-4D61-95C5-E33E9E5923B3}" type="pres">
      <dgm:prSet presAssocID="{55BA2BD1-CE9A-4FBC-A07E-0F4D89E03C3C}" presName="parentText" presStyleLbl="node1" presStyleIdx="3" presStyleCnt="4">
        <dgm:presLayoutVars>
          <dgm:chMax val="0"/>
          <dgm:bulletEnabled val="1"/>
        </dgm:presLayoutVars>
      </dgm:prSet>
      <dgm:spPr/>
      <dgm:t>
        <a:bodyPr/>
        <a:lstStyle/>
        <a:p>
          <a:endParaRPr lang="en-US"/>
        </a:p>
      </dgm:t>
    </dgm:pt>
    <dgm:pt modelId="{21C600AF-4B06-432D-B3F5-9949AEEDFB21}" type="pres">
      <dgm:prSet presAssocID="{55BA2BD1-CE9A-4FBC-A07E-0F4D89E03C3C}" presName="negativeSpace" presStyleCnt="0"/>
      <dgm:spPr/>
    </dgm:pt>
    <dgm:pt modelId="{AAE513C1-E7EF-4756-9A15-A54C3ADDC6E2}" type="pres">
      <dgm:prSet presAssocID="{55BA2BD1-CE9A-4FBC-A07E-0F4D89E03C3C}" presName="childText" presStyleLbl="conFgAcc1" presStyleIdx="3" presStyleCnt="4">
        <dgm:presLayoutVars>
          <dgm:bulletEnabled val="1"/>
        </dgm:presLayoutVars>
      </dgm:prSet>
      <dgm:spPr/>
      <dgm:t>
        <a:bodyPr/>
        <a:lstStyle/>
        <a:p>
          <a:endParaRPr lang="en-US"/>
        </a:p>
      </dgm:t>
    </dgm:pt>
  </dgm:ptLst>
  <dgm:cxnLst>
    <dgm:cxn modelId="{B45592D1-0A0A-4AD5-8C30-AFE5EE5EA2B4}" type="presOf" srcId="{890E996A-060D-4231-9887-A228C4F38C8E}" destId="{04DC64CB-5446-44A6-853C-DF0D3166A41F}" srcOrd="0" destOrd="1" presId="urn:microsoft.com/office/officeart/2005/8/layout/list1"/>
    <dgm:cxn modelId="{CB7EBB74-B374-447C-AE0A-9396B19F6F6B}" srcId="{8ABEEA40-0529-447D-9761-FF7B2032563E}" destId="{E3BFC037-B1DE-41D6-ABCA-D7F5F8317D76}" srcOrd="0" destOrd="0" parTransId="{E91489B5-C2A9-43C1-BFB3-C9AD35B43441}" sibTransId="{44C687D4-B80D-4F5C-9FDC-7002BC585F6D}"/>
    <dgm:cxn modelId="{00370DCB-0699-41E1-8288-47E11A8015CB}" srcId="{1674F4B2-7B09-4A02-B931-EB58D7DDCF0C}" destId="{890E996A-060D-4231-9887-A228C4F38C8E}" srcOrd="1" destOrd="0" parTransId="{839CF70A-DFCA-4000-BADC-9BD8C7DF5870}" sibTransId="{C5F991A1-F8BB-44B4-87D4-2868FF09DBDD}"/>
    <dgm:cxn modelId="{3633473A-643E-4ED2-9881-34A0D90BE519}" type="presOf" srcId="{55BA2BD1-CE9A-4FBC-A07E-0F4D89E03C3C}" destId="{E1902DC7-4AFF-4775-B3BF-13B4B1BEA1BA}" srcOrd="0" destOrd="0" presId="urn:microsoft.com/office/officeart/2005/8/layout/list1"/>
    <dgm:cxn modelId="{75E7248C-E3FD-4C9A-B319-7AB969E1262E}" srcId="{8ABEEA40-0529-447D-9761-FF7B2032563E}" destId="{55BA2BD1-CE9A-4FBC-A07E-0F4D89E03C3C}" srcOrd="3" destOrd="0" parTransId="{D6CFB946-697E-4D39-BE1B-4AE627C15945}" sibTransId="{377FC28B-B627-4624-BB8A-3174CB4B5FC2}"/>
    <dgm:cxn modelId="{00727C0F-A927-4DCF-9098-B1121218C65D}" type="presOf" srcId="{1674F4B2-7B09-4A02-B931-EB58D7DDCF0C}" destId="{51D3E0AA-F67F-4574-B14E-E7A5FFFE4267}" srcOrd="0" destOrd="0" presId="urn:microsoft.com/office/officeart/2005/8/layout/list1"/>
    <dgm:cxn modelId="{0B7DE8A8-339F-424A-86A7-ED2AECC33A66}" type="presOf" srcId="{1E7E2AF4-748B-4AC3-A77E-2746DE15208C}" destId="{5C3AF862-242C-461C-A36A-39E51EF80CDB}" srcOrd="0" destOrd="0" presId="urn:microsoft.com/office/officeart/2005/8/layout/list1"/>
    <dgm:cxn modelId="{836E5312-6A0E-4141-84F8-E544A739D85B}" type="presOf" srcId="{55BA2BD1-CE9A-4FBC-A07E-0F4D89E03C3C}" destId="{C877D92E-5B33-4D61-95C5-E33E9E5923B3}" srcOrd="1" destOrd="0" presId="urn:microsoft.com/office/officeart/2005/8/layout/list1"/>
    <dgm:cxn modelId="{26ECC659-A2F2-486B-94E4-232671C0108B}" type="presOf" srcId="{6C9CB1EA-FC31-4855-8165-5CA5DD05D2AF}" destId="{8414201D-4E4C-45C3-9582-572CD3CCFB8A}" srcOrd="0" destOrd="0" presId="urn:microsoft.com/office/officeart/2005/8/layout/list1"/>
    <dgm:cxn modelId="{BFA32307-9BEB-4D61-A7E4-218027AAA3F9}" srcId="{E3BFC037-B1DE-41D6-ABCA-D7F5F8317D76}" destId="{5C4855DB-5FA1-4981-9BA4-08CA709A12F4}" srcOrd="2" destOrd="0" parTransId="{4177151C-640B-492B-89D0-45D95935F28D}" sibTransId="{D796C2DE-AC9B-476D-B2B3-372BB491E2F5}"/>
    <dgm:cxn modelId="{6771ED7D-C61E-4DA0-B3F5-CB6B5CF09973}" srcId="{E3BFC037-B1DE-41D6-ABCA-D7F5F8317D76}" destId="{1FCCE24F-DC59-4B89-93F4-DAB254CDBA16}" srcOrd="3" destOrd="0" parTransId="{42E07F62-06A6-44D3-B68A-8B2EFE46BE95}" sibTransId="{386D431B-5766-4B3D-A825-53FF7FDF2007}"/>
    <dgm:cxn modelId="{5EC6B5AE-B438-4A70-A9B8-460E33F7597D}" type="presOf" srcId="{10E6DEA0-12D8-4F29-AD74-B65A4468CB92}" destId="{7BD38BC1-BBC5-48DE-98AC-DA725765E0E8}" srcOrd="0" destOrd="1" presId="urn:microsoft.com/office/officeart/2005/8/layout/list1"/>
    <dgm:cxn modelId="{175D5094-1461-4ACC-8A0E-D2FC2F93857E}" type="presOf" srcId="{B445BF2B-4214-486C-A6B2-64835DBB636B}" destId="{04DC64CB-5446-44A6-853C-DF0D3166A41F}" srcOrd="0" destOrd="0" presId="urn:microsoft.com/office/officeart/2005/8/layout/list1"/>
    <dgm:cxn modelId="{2CE8D333-8E97-4D3D-BF23-C1CE490FFA2F}" type="presOf" srcId="{E60592D1-5F17-4246-9655-AE44984F4B66}" destId="{AAE513C1-E7EF-4756-9A15-A54C3ADDC6E2}" srcOrd="0" destOrd="0" presId="urn:microsoft.com/office/officeart/2005/8/layout/list1"/>
    <dgm:cxn modelId="{78957505-586F-4427-8696-03002D34AB6D}" type="presOf" srcId="{E3BFC037-B1DE-41D6-ABCA-D7F5F8317D76}" destId="{C2C5B9E5-6144-4DD4-8174-991CD9D61709}" srcOrd="1" destOrd="0" presId="urn:microsoft.com/office/officeart/2005/8/layout/list1"/>
    <dgm:cxn modelId="{6600D4FD-CA88-4DA4-BB04-C6629168F0EA}" type="presOf" srcId="{C67FC215-BE77-46EE-908E-6848B81BDB31}" destId="{8414201D-4E4C-45C3-9582-572CD3CCFB8A}" srcOrd="0" destOrd="1" presId="urn:microsoft.com/office/officeart/2005/8/layout/list1"/>
    <dgm:cxn modelId="{834FCAB9-35A6-4A2D-ACCA-5348DDD9B481}" srcId="{1E7E2AF4-748B-4AC3-A77E-2746DE15208C}" destId="{C67FC215-BE77-46EE-908E-6848B81BDB31}" srcOrd="1" destOrd="0" parTransId="{F494CC93-A64B-49ED-8C47-ABBBB0310550}" sibTransId="{C54764F8-3482-43CB-9516-037AC96DA257}"/>
    <dgm:cxn modelId="{4A6CBF2F-A34F-4915-B809-322D86CC3FC4}" type="presOf" srcId="{1FCCE24F-DC59-4B89-93F4-DAB254CDBA16}" destId="{7BD38BC1-BBC5-48DE-98AC-DA725765E0E8}" srcOrd="0" destOrd="3" presId="urn:microsoft.com/office/officeart/2005/8/layout/list1"/>
    <dgm:cxn modelId="{35F6255A-B86E-415F-ACF7-EB94D96CBEDB}" type="presOf" srcId="{78F5BD19-1C96-4565-90F5-2666631F2D21}" destId="{7BD38BC1-BBC5-48DE-98AC-DA725765E0E8}" srcOrd="0" destOrd="0" presId="urn:microsoft.com/office/officeart/2005/8/layout/list1"/>
    <dgm:cxn modelId="{236A8729-C7D6-4DBD-9DFA-2BB8D9FCF9FD}" srcId="{E3BFC037-B1DE-41D6-ABCA-D7F5F8317D76}" destId="{78F5BD19-1C96-4565-90F5-2666631F2D21}" srcOrd="0" destOrd="0" parTransId="{87F2D665-BD08-409C-8FD3-FA75B404EF33}" sibTransId="{6E2A9E3D-B365-4AE5-A9D9-128FE4E5A162}"/>
    <dgm:cxn modelId="{2A8FC4EF-D857-41E6-A4BE-8F15D3FBB2B4}" srcId="{E3BFC037-B1DE-41D6-ABCA-D7F5F8317D76}" destId="{10E6DEA0-12D8-4F29-AD74-B65A4468CB92}" srcOrd="1" destOrd="0" parTransId="{AC81F138-303D-46DA-A895-4BEC7D135A66}" sibTransId="{2894D578-C932-4787-90C5-4B9AD07D8C4F}"/>
    <dgm:cxn modelId="{956C41C6-48A2-4B94-B8D1-55F5382FB840}" type="presOf" srcId="{1674F4B2-7B09-4A02-B931-EB58D7DDCF0C}" destId="{3F4977CC-539F-4AC0-80F3-73DC318BA399}" srcOrd="1" destOrd="0" presId="urn:microsoft.com/office/officeart/2005/8/layout/list1"/>
    <dgm:cxn modelId="{E873EC98-AA2E-4C9C-AF0F-DDD09F6D9412}" type="presOf" srcId="{5C4855DB-5FA1-4981-9BA4-08CA709A12F4}" destId="{7BD38BC1-BBC5-48DE-98AC-DA725765E0E8}" srcOrd="0" destOrd="2" presId="urn:microsoft.com/office/officeart/2005/8/layout/list1"/>
    <dgm:cxn modelId="{BFCDD41E-DDDD-4DE3-9E00-312DECB6E0B1}" srcId="{8ABEEA40-0529-447D-9761-FF7B2032563E}" destId="{1E7E2AF4-748B-4AC3-A77E-2746DE15208C}" srcOrd="2" destOrd="0" parTransId="{38064741-DB10-40BE-B686-30021E848F07}" sibTransId="{698E1334-5C31-4575-80B3-E7FAC19A2514}"/>
    <dgm:cxn modelId="{48C0ADCB-038C-47F2-9C01-61C7AF371F91}" srcId="{1674F4B2-7B09-4A02-B931-EB58D7DDCF0C}" destId="{B445BF2B-4214-486C-A6B2-64835DBB636B}" srcOrd="0" destOrd="0" parTransId="{16D6937F-C669-43BE-88AC-74D8C282094B}" sibTransId="{4B908D5C-E99D-4564-BD01-75C79DC93F4D}"/>
    <dgm:cxn modelId="{3931027A-748C-447E-84BC-CCE7A8800F4C}" srcId="{8ABEEA40-0529-447D-9761-FF7B2032563E}" destId="{1674F4B2-7B09-4A02-B931-EB58D7DDCF0C}" srcOrd="1" destOrd="0" parTransId="{AB7B17F8-C33E-4BA7-84A4-E33DF531974D}" sibTransId="{8C98F69B-BBF5-4984-8FDB-C185BFAF6F04}"/>
    <dgm:cxn modelId="{462327A3-C73B-4C32-A116-3C343B6257F9}" type="presOf" srcId="{8ABEEA40-0529-447D-9761-FF7B2032563E}" destId="{FA905B28-E313-40BA-A208-2EF9B6A55C02}" srcOrd="0" destOrd="0" presId="urn:microsoft.com/office/officeart/2005/8/layout/list1"/>
    <dgm:cxn modelId="{1DF83A5E-FCBD-47FC-B648-AC49A0E6B4EC}" srcId="{1674F4B2-7B09-4A02-B931-EB58D7DDCF0C}" destId="{045ED368-F6F7-4E4B-B58E-17CE0901CFDD}" srcOrd="2" destOrd="0" parTransId="{FE6CD24B-EDA7-4820-954B-23AFDA61388C}" sibTransId="{F9DC2AB1-CAA6-41BA-958A-537419020CFD}"/>
    <dgm:cxn modelId="{EDFD40B9-6F37-4FBE-9E8B-DC7C3DA99136}" type="presOf" srcId="{045ED368-F6F7-4E4B-B58E-17CE0901CFDD}" destId="{04DC64CB-5446-44A6-853C-DF0D3166A41F}" srcOrd="0" destOrd="2" presId="urn:microsoft.com/office/officeart/2005/8/layout/list1"/>
    <dgm:cxn modelId="{EA064EDE-849C-4385-92D1-9A324CB47DCD}" srcId="{55BA2BD1-CE9A-4FBC-A07E-0F4D89E03C3C}" destId="{E60592D1-5F17-4246-9655-AE44984F4B66}" srcOrd="0" destOrd="0" parTransId="{E257E615-7021-4D40-984D-315356917141}" sibTransId="{E4837FA3-6828-4544-94EB-B7EC9AA436F0}"/>
    <dgm:cxn modelId="{5367D886-8CBE-4923-BECE-62CB30331134}" type="presOf" srcId="{1E7E2AF4-748B-4AC3-A77E-2746DE15208C}" destId="{97663845-2772-4F4D-A4E0-EAD9DB735EB7}" srcOrd="1" destOrd="0" presId="urn:microsoft.com/office/officeart/2005/8/layout/list1"/>
    <dgm:cxn modelId="{F9409450-4B7D-41C2-83B4-CF6E3087D856}" type="presOf" srcId="{E3BFC037-B1DE-41D6-ABCA-D7F5F8317D76}" destId="{4FD1E940-F06A-41D0-BA8E-08BF51AD0A4B}" srcOrd="0" destOrd="0" presId="urn:microsoft.com/office/officeart/2005/8/layout/list1"/>
    <dgm:cxn modelId="{018B6DA1-6201-485E-832E-509D741FB047}" srcId="{1E7E2AF4-748B-4AC3-A77E-2746DE15208C}" destId="{6C9CB1EA-FC31-4855-8165-5CA5DD05D2AF}" srcOrd="0" destOrd="0" parTransId="{0338B0D4-072D-40A0-AF52-B2678B473798}" sibTransId="{608A5080-6B74-4CC2-9E5E-8416778156CE}"/>
    <dgm:cxn modelId="{C164668E-C292-407A-8894-F3D51247577C}" type="presParOf" srcId="{FA905B28-E313-40BA-A208-2EF9B6A55C02}" destId="{33007C11-87EB-4235-A72F-A3282751A6A6}" srcOrd="0" destOrd="0" presId="urn:microsoft.com/office/officeart/2005/8/layout/list1"/>
    <dgm:cxn modelId="{1CC8F5F5-5A11-46B8-9DA6-6CFDB7BB61D4}" type="presParOf" srcId="{33007C11-87EB-4235-A72F-A3282751A6A6}" destId="{4FD1E940-F06A-41D0-BA8E-08BF51AD0A4B}" srcOrd="0" destOrd="0" presId="urn:microsoft.com/office/officeart/2005/8/layout/list1"/>
    <dgm:cxn modelId="{804015C4-66AE-435B-9E0C-9948AF49ECFB}" type="presParOf" srcId="{33007C11-87EB-4235-A72F-A3282751A6A6}" destId="{C2C5B9E5-6144-4DD4-8174-991CD9D61709}" srcOrd="1" destOrd="0" presId="urn:microsoft.com/office/officeart/2005/8/layout/list1"/>
    <dgm:cxn modelId="{6421F21A-08CA-4C7B-A5ED-4078B2072CD3}" type="presParOf" srcId="{FA905B28-E313-40BA-A208-2EF9B6A55C02}" destId="{6C457FBB-592B-4E06-9B36-E31290D523F8}" srcOrd="1" destOrd="0" presId="urn:microsoft.com/office/officeart/2005/8/layout/list1"/>
    <dgm:cxn modelId="{CBBC79E1-A4D1-4414-AAAD-A402600C9541}" type="presParOf" srcId="{FA905B28-E313-40BA-A208-2EF9B6A55C02}" destId="{7BD38BC1-BBC5-48DE-98AC-DA725765E0E8}" srcOrd="2" destOrd="0" presId="urn:microsoft.com/office/officeart/2005/8/layout/list1"/>
    <dgm:cxn modelId="{57734A51-7A1C-4CC4-975B-E6AFD9B52350}" type="presParOf" srcId="{FA905B28-E313-40BA-A208-2EF9B6A55C02}" destId="{1A51A250-8D85-45AF-BFDA-14DC98C00B79}" srcOrd="3" destOrd="0" presId="urn:microsoft.com/office/officeart/2005/8/layout/list1"/>
    <dgm:cxn modelId="{8EBE2090-419A-40FA-B529-9DFF91B677CE}" type="presParOf" srcId="{FA905B28-E313-40BA-A208-2EF9B6A55C02}" destId="{542E3E19-0CDA-4AB4-8128-53F78A5F9807}" srcOrd="4" destOrd="0" presId="urn:microsoft.com/office/officeart/2005/8/layout/list1"/>
    <dgm:cxn modelId="{FF3C32DC-ECEC-4159-AB0D-D466A85C0113}" type="presParOf" srcId="{542E3E19-0CDA-4AB4-8128-53F78A5F9807}" destId="{51D3E0AA-F67F-4574-B14E-E7A5FFFE4267}" srcOrd="0" destOrd="0" presId="urn:microsoft.com/office/officeart/2005/8/layout/list1"/>
    <dgm:cxn modelId="{B869496F-204F-4199-97C9-A74A8C7FD854}" type="presParOf" srcId="{542E3E19-0CDA-4AB4-8128-53F78A5F9807}" destId="{3F4977CC-539F-4AC0-80F3-73DC318BA399}" srcOrd="1" destOrd="0" presId="urn:microsoft.com/office/officeart/2005/8/layout/list1"/>
    <dgm:cxn modelId="{AB95D9C2-5360-4D23-9261-445FB4293E01}" type="presParOf" srcId="{FA905B28-E313-40BA-A208-2EF9B6A55C02}" destId="{6BCC2DDB-C1AD-4667-974D-615E6CD06011}" srcOrd="5" destOrd="0" presId="urn:microsoft.com/office/officeart/2005/8/layout/list1"/>
    <dgm:cxn modelId="{F1D57DFC-9FBA-4EC2-AD25-0A6A588B679A}" type="presParOf" srcId="{FA905B28-E313-40BA-A208-2EF9B6A55C02}" destId="{04DC64CB-5446-44A6-853C-DF0D3166A41F}" srcOrd="6" destOrd="0" presId="urn:microsoft.com/office/officeart/2005/8/layout/list1"/>
    <dgm:cxn modelId="{8734B7B2-189A-4CC7-9B35-C81F152F2724}" type="presParOf" srcId="{FA905B28-E313-40BA-A208-2EF9B6A55C02}" destId="{6ECBD912-E26E-4ECB-BA1B-1C5D0F55ACD4}" srcOrd="7" destOrd="0" presId="urn:microsoft.com/office/officeart/2005/8/layout/list1"/>
    <dgm:cxn modelId="{3CD5928B-B8A8-44C5-B24B-F38704F2B342}" type="presParOf" srcId="{FA905B28-E313-40BA-A208-2EF9B6A55C02}" destId="{FA944F14-4A5C-400B-831B-7E019820721F}" srcOrd="8" destOrd="0" presId="urn:microsoft.com/office/officeart/2005/8/layout/list1"/>
    <dgm:cxn modelId="{BBD700A3-B106-4F3B-8862-2971A1B692C6}" type="presParOf" srcId="{FA944F14-4A5C-400B-831B-7E019820721F}" destId="{5C3AF862-242C-461C-A36A-39E51EF80CDB}" srcOrd="0" destOrd="0" presId="urn:microsoft.com/office/officeart/2005/8/layout/list1"/>
    <dgm:cxn modelId="{606EF2D2-F9B3-413F-90A2-657D6F838996}" type="presParOf" srcId="{FA944F14-4A5C-400B-831B-7E019820721F}" destId="{97663845-2772-4F4D-A4E0-EAD9DB735EB7}" srcOrd="1" destOrd="0" presId="urn:microsoft.com/office/officeart/2005/8/layout/list1"/>
    <dgm:cxn modelId="{688482F1-9AC6-4765-A2B1-950F20BB7CD5}" type="presParOf" srcId="{FA905B28-E313-40BA-A208-2EF9B6A55C02}" destId="{318A6E02-1A3A-4776-BDEA-6535F7BFE750}" srcOrd="9" destOrd="0" presId="urn:microsoft.com/office/officeart/2005/8/layout/list1"/>
    <dgm:cxn modelId="{B669CF60-1FBC-48AA-A887-06B156B9EA27}" type="presParOf" srcId="{FA905B28-E313-40BA-A208-2EF9B6A55C02}" destId="{8414201D-4E4C-45C3-9582-572CD3CCFB8A}" srcOrd="10" destOrd="0" presId="urn:microsoft.com/office/officeart/2005/8/layout/list1"/>
    <dgm:cxn modelId="{508CABDE-4BB2-437C-85FA-6FC2BE1FE4F0}" type="presParOf" srcId="{FA905B28-E313-40BA-A208-2EF9B6A55C02}" destId="{617BF0E8-8B55-4681-A477-8AAC3813488A}" srcOrd="11" destOrd="0" presId="urn:microsoft.com/office/officeart/2005/8/layout/list1"/>
    <dgm:cxn modelId="{71CF6D2B-6ED6-4568-889F-9BCFA4DC6239}" type="presParOf" srcId="{FA905B28-E313-40BA-A208-2EF9B6A55C02}" destId="{3CB53297-4450-43B5-9D7D-718EE1297C8A}" srcOrd="12" destOrd="0" presId="urn:microsoft.com/office/officeart/2005/8/layout/list1"/>
    <dgm:cxn modelId="{88B2C7DC-27A1-480B-B0D7-C240B8CD84ED}" type="presParOf" srcId="{3CB53297-4450-43B5-9D7D-718EE1297C8A}" destId="{E1902DC7-4AFF-4775-B3BF-13B4B1BEA1BA}" srcOrd="0" destOrd="0" presId="urn:microsoft.com/office/officeart/2005/8/layout/list1"/>
    <dgm:cxn modelId="{117A37C0-4959-4DD1-AF94-5C555D6A3739}" type="presParOf" srcId="{3CB53297-4450-43B5-9D7D-718EE1297C8A}" destId="{C877D92E-5B33-4D61-95C5-E33E9E5923B3}" srcOrd="1" destOrd="0" presId="urn:microsoft.com/office/officeart/2005/8/layout/list1"/>
    <dgm:cxn modelId="{2F9A6285-DF66-46E8-AB25-FBD5E9C04941}" type="presParOf" srcId="{FA905B28-E313-40BA-A208-2EF9B6A55C02}" destId="{21C600AF-4B06-432D-B3F5-9949AEEDFB21}" srcOrd="13" destOrd="0" presId="urn:microsoft.com/office/officeart/2005/8/layout/list1"/>
    <dgm:cxn modelId="{B483F8F2-1457-4061-90E9-2C8AB19BAC00}" type="presParOf" srcId="{FA905B28-E313-40BA-A208-2EF9B6A55C02}" destId="{AAE513C1-E7EF-4756-9A15-A54C3ADDC6E2}"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D38BC1-BBC5-48DE-98AC-DA725765E0E8}">
      <dsp:nvSpPr>
        <dsp:cNvPr id="0" name=""/>
        <dsp:cNvSpPr/>
      </dsp:nvSpPr>
      <dsp:spPr>
        <a:xfrm>
          <a:off x="0" y="303183"/>
          <a:ext cx="8619129" cy="1927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8940" tIns="374904" rIns="66894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In such a way as to understand and connect with the person speaking.</a:t>
          </a:r>
          <a:endParaRPr lang="en-US" sz="1800" kern="1200" dirty="0"/>
        </a:p>
        <a:p>
          <a:pPr marL="171450" lvl="1" indent="-171450" algn="l" defTabSz="800100">
            <a:lnSpc>
              <a:spcPct val="90000"/>
            </a:lnSpc>
            <a:spcBef>
              <a:spcPct val="0"/>
            </a:spcBef>
            <a:spcAft>
              <a:spcPct val="15000"/>
            </a:spcAft>
            <a:buChar char="••"/>
          </a:pPr>
          <a:r>
            <a:rPr lang="en-US" sz="1800" kern="1200" dirty="0" smtClean="0"/>
            <a:t>Let your instinct guide you to understand what could be happening to the speaker (underlying issues implied by their values or nonverbal cues).</a:t>
          </a:r>
          <a:endParaRPr lang="en-US" sz="1800" kern="1200" dirty="0"/>
        </a:p>
        <a:p>
          <a:pPr marL="171450" lvl="1" indent="-171450" algn="l" defTabSz="800100">
            <a:lnSpc>
              <a:spcPct val="90000"/>
            </a:lnSpc>
            <a:spcBef>
              <a:spcPct val="0"/>
            </a:spcBef>
            <a:spcAft>
              <a:spcPct val="15000"/>
            </a:spcAft>
            <a:buChar char="••"/>
          </a:pPr>
          <a:r>
            <a:rPr lang="en-US" sz="1800" kern="1200" dirty="0" smtClean="0"/>
            <a:t>To what the person is literally saying.</a:t>
          </a:r>
          <a:endParaRPr lang="en-US" sz="1800" kern="1200" dirty="0"/>
        </a:p>
        <a:p>
          <a:pPr marL="171450" lvl="1" indent="-171450" algn="l" defTabSz="800100">
            <a:lnSpc>
              <a:spcPct val="90000"/>
            </a:lnSpc>
            <a:spcBef>
              <a:spcPct val="0"/>
            </a:spcBef>
            <a:spcAft>
              <a:spcPct val="15000"/>
            </a:spcAft>
            <a:buChar char="••"/>
          </a:pPr>
          <a:r>
            <a:rPr lang="en-US" sz="1800" kern="1200" dirty="0" smtClean="0"/>
            <a:t>By attending.</a:t>
          </a:r>
          <a:endParaRPr lang="en-US" sz="1800" kern="1200" dirty="0"/>
        </a:p>
      </dsp:txBody>
      <dsp:txXfrm>
        <a:off x="0" y="303183"/>
        <a:ext cx="8619129" cy="1927800"/>
      </dsp:txXfrm>
    </dsp:sp>
    <dsp:sp modelId="{C2C5B9E5-6144-4DD4-8174-991CD9D61709}">
      <dsp:nvSpPr>
        <dsp:cNvPr id="0" name=""/>
        <dsp:cNvSpPr/>
      </dsp:nvSpPr>
      <dsp:spPr>
        <a:xfrm>
          <a:off x="430956" y="37503"/>
          <a:ext cx="6033390" cy="5313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048" tIns="0" rIns="228048" bIns="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tx1"/>
              </a:solidFill>
              <a:effectLst/>
            </a:rPr>
            <a:t>LISTEN</a:t>
          </a:r>
          <a:endParaRPr lang="en-US" sz="2400" b="1" kern="1200" dirty="0">
            <a:solidFill>
              <a:schemeClr val="tx1"/>
            </a:solidFill>
            <a:effectLst/>
          </a:endParaRPr>
        </a:p>
      </dsp:txBody>
      <dsp:txXfrm>
        <a:off x="456895" y="63442"/>
        <a:ext cx="5981512" cy="479482"/>
      </dsp:txXfrm>
    </dsp:sp>
    <dsp:sp modelId="{04DC64CB-5446-44A6-853C-DF0D3166A41F}">
      <dsp:nvSpPr>
        <dsp:cNvPr id="0" name=""/>
        <dsp:cNvSpPr/>
      </dsp:nvSpPr>
      <dsp:spPr>
        <a:xfrm>
          <a:off x="0" y="2593863"/>
          <a:ext cx="8619129" cy="13608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8940" tIns="374904" rIns="66894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Express a connection between what the speaker said and you heard.</a:t>
          </a:r>
          <a:endParaRPr lang="en-US" sz="1800" kern="1200" dirty="0"/>
        </a:p>
        <a:p>
          <a:pPr marL="171450" lvl="1" indent="-171450" algn="l" defTabSz="800100">
            <a:lnSpc>
              <a:spcPct val="90000"/>
            </a:lnSpc>
            <a:spcBef>
              <a:spcPct val="0"/>
            </a:spcBef>
            <a:spcAft>
              <a:spcPct val="15000"/>
            </a:spcAft>
            <a:buChar char="••"/>
          </a:pPr>
          <a:r>
            <a:rPr lang="en-US" sz="1800" kern="1200" dirty="0" smtClean="0"/>
            <a:t>Be genuine and truthful in your affirmation.</a:t>
          </a:r>
          <a:endParaRPr lang="en-US" sz="1800" kern="1200" dirty="0"/>
        </a:p>
        <a:p>
          <a:pPr marL="171450" lvl="1" indent="-171450" algn="l" defTabSz="800100">
            <a:lnSpc>
              <a:spcPct val="90000"/>
            </a:lnSpc>
            <a:spcBef>
              <a:spcPct val="0"/>
            </a:spcBef>
            <a:spcAft>
              <a:spcPct val="15000"/>
            </a:spcAft>
            <a:buChar char="••"/>
          </a:pPr>
          <a:r>
            <a:rPr lang="en-US" sz="1800" kern="1200" dirty="0" smtClean="0"/>
            <a:t>Paraphrase the content of the speaker’s words.</a:t>
          </a:r>
          <a:endParaRPr lang="en-US" sz="1800" kern="1200" dirty="0"/>
        </a:p>
      </dsp:txBody>
      <dsp:txXfrm>
        <a:off x="0" y="2593863"/>
        <a:ext cx="8619129" cy="1360800"/>
      </dsp:txXfrm>
    </dsp:sp>
    <dsp:sp modelId="{3F4977CC-539F-4AC0-80F3-73DC318BA399}">
      <dsp:nvSpPr>
        <dsp:cNvPr id="0" name=""/>
        <dsp:cNvSpPr/>
      </dsp:nvSpPr>
      <dsp:spPr>
        <a:xfrm>
          <a:off x="430956" y="2328183"/>
          <a:ext cx="6033390" cy="5313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048" tIns="0" rIns="228048" bIns="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tx1"/>
              </a:solidFill>
            </a:rPr>
            <a:t>AFFIRM</a:t>
          </a:r>
          <a:endParaRPr lang="en-US" sz="2400" b="1" kern="1200" dirty="0">
            <a:solidFill>
              <a:schemeClr val="tx1"/>
            </a:solidFill>
          </a:endParaRPr>
        </a:p>
      </dsp:txBody>
      <dsp:txXfrm>
        <a:off x="456895" y="2354122"/>
        <a:ext cx="5981512" cy="479482"/>
      </dsp:txXfrm>
    </dsp:sp>
    <dsp:sp modelId="{8414201D-4E4C-45C3-9582-572CD3CCFB8A}">
      <dsp:nvSpPr>
        <dsp:cNvPr id="0" name=""/>
        <dsp:cNvSpPr/>
      </dsp:nvSpPr>
      <dsp:spPr>
        <a:xfrm>
          <a:off x="0" y="4317543"/>
          <a:ext cx="8619129" cy="104895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8940" tIns="374904" rIns="66894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Respond in an honest, respectful and thorough manner.</a:t>
          </a:r>
          <a:endParaRPr lang="en-US" sz="1800" kern="1200" dirty="0"/>
        </a:p>
        <a:p>
          <a:pPr marL="171450" lvl="1" indent="-171450" algn="l" defTabSz="800100">
            <a:lnSpc>
              <a:spcPct val="90000"/>
            </a:lnSpc>
            <a:spcBef>
              <a:spcPct val="0"/>
            </a:spcBef>
            <a:spcAft>
              <a:spcPct val="15000"/>
            </a:spcAft>
            <a:buChar char="••"/>
          </a:pPr>
          <a:r>
            <a:rPr lang="en-US" sz="1800" kern="1200" dirty="0" smtClean="0"/>
            <a:t>Reflect the feeling and meaning of the speaker’s words. </a:t>
          </a:r>
          <a:endParaRPr lang="en-US" sz="1800" kern="1200" dirty="0"/>
        </a:p>
      </dsp:txBody>
      <dsp:txXfrm>
        <a:off x="0" y="4317543"/>
        <a:ext cx="8619129" cy="1048950"/>
      </dsp:txXfrm>
    </dsp:sp>
    <dsp:sp modelId="{97663845-2772-4F4D-A4E0-EAD9DB735EB7}">
      <dsp:nvSpPr>
        <dsp:cNvPr id="0" name=""/>
        <dsp:cNvSpPr/>
      </dsp:nvSpPr>
      <dsp:spPr>
        <a:xfrm>
          <a:off x="430956" y="4051863"/>
          <a:ext cx="6033390" cy="5313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048" tIns="0" rIns="228048" bIns="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tx1"/>
              </a:solidFill>
            </a:rPr>
            <a:t>RESPOND</a:t>
          </a:r>
          <a:endParaRPr lang="en-US" sz="2400" b="1" kern="1200" dirty="0">
            <a:solidFill>
              <a:schemeClr val="tx1"/>
            </a:solidFill>
          </a:endParaRPr>
        </a:p>
      </dsp:txBody>
      <dsp:txXfrm>
        <a:off x="456895" y="4077802"/>
        <a:ext cx="5981512" cy="479482"/>
      </dsp:txXfrm>
    </dsp:sp>
    <dsp:sp modelId="{AAE513C1-E7EF-4756-9A15-A54C3ADDC6E2}">
      <dsp:nvSpPr>
        <dsp:cNvPr id="0" name=""/>
        <dsp:cNvSpPr/>
      </dsp:nvSpPr>
      <dsp:spPr>
        <a:xfrm>
          <a:off x="0" y="5729373"/>
          <a:ext cx="8619129" cy="76545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8940" tIns="374904" rIns="66894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Share additional information with the speaker. </a:t>
          </a:r>
          <a:endParaRPr lang="en-US" sz="1800" kern="1200" dirty="0"/>
        </a:p>
      </dsp:txBody>
      <dsp:txXfrm>
        <a:off x="0" y="5729373"/>
        <a:ext cx="8619129" cy="765450"/>
      </dsp:txXfrm>
    </dsp:sp>
    <dsp:sp modelId="{C877D92E-5B33-4D61-95C5-E33E9E5923B3}">
      <dsp:nvSpPr>
        <dsp:cNvPr id="0" name=""/>
        <dsp:cNvSpPr/>
      </dsp:nvSpPr>
      <dsp:spPr>
        <a:xfrm>
          <a:off x="430956" y="5463693"/>
          <a:ext cx="6033390" cy="53136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048" tIns="0" rIns="228048" bIns="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tx1"/>
              </a:solidFill>
            </a:rPr>
            <a:t>ADD INFORMATION</a:t>
          </a:r>
        </a:p>
      </dsp:txBody>
      <dsp:txXfrm>
        <a:off x="456895" y="5489632"/>
        <a:ext cx="5981512"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33D0DB-F0F4-4116-A0BD-9C72D84F80A0}" type="datetimeFigureOut">
              <a:rPr lang="en-US" smtClean="0"/>
              <a:t>12/16/2016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AB32AF-1573-45B3-AB41-22A9C5A984CF}" type="slidenum">
              <a:rPr lang="en-US" smtClean="0"/>
              <a:t>‹#›</a:t>
            </a:fld>
            <a:endParaRPr lang="en-US"/>
          </a:p>
        </p:txBody>
      </p:sp>
    </p:spTree>
    <p:extLst>
      <p:ext uri="{BB962C8B-B14F-4D97-AF65-F5344CB8AC3E}">
        <p14:creationId xmlns:p14="http://schemas.microsoft.com/office/powerpoint/2010/main" val="605361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1</a:t>
            </a:fld>
            <a:endParaRPr lang="en-US"/>
          </a:p>
        </p:txBody>
      </p:sp>
    </p:spTree>
    <p:extLst>
      <p:ext uri="{BB962C8B-B14F-4D97-AF65-F5344CB8AC3E}">
        <p14:creationId xmlns:p14="http://schemas.microsoft.com/office/powerpoint/2010/main" val="1161609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do</a:t>
            </a:r>
            <a:r>
              <a:rPr lang="en-US" baseline="0" dirty="0" smtClean="0"/>
              <a:t> you have any questions about listening? </a:t>
            </a:r>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12</a:t>
            </a:fld>
            <a:endParaRPr lang="en-US"/>
          </a:p>
        </p:txBody>
      </p:sp>
    </p:spTree>
    <p:extLst>
      <p:ext uri="{BB962C8B-B14F-4D97-AF65-F5344CB8AC3E}">
        <p14:creationId xmlns:p14="http://schemas.microsoft.com/office/powerpoint/2010/main" val="516439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reasons to give feedback:</a:t>
            </a:r>
          </a:p>
          <a:p>
            <a:pPr marL="171450" indent="-171450">
              <a:buFont typeface="Arial" panose="020B0604020202020204" pitchFamily="34" charset="0"/>
              <a:buChar char="•"/>
            </a:pPr>
            <a:r>
              <a:rPr lang="en-US" baseline="0" dirty="0" smtClean="0"/>
              <a:t>Improve Behavior</a:t>
            </a:r>
          </a:p>
          <a:p>
            <a:pPr marL="171450" indent="-171450">
              <a:buFont typeface="Arial" panose="020B0604020202020204" pitchFamily="34" charset="0"/>
              <a:buChar char="•"/>
            </a:pPr>
            <a:r>
              <a:rPr lang="en-US" baseline="0" dirty="0" smtClean="0"/>
              <a:t>Reinforce Behavior</a:t>
            </a:r>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15</a:t>
            </a:fld>
            <a:endParaRPr lang="en-US"/>
          </a:p>
        </p:txBody>
      </p:sp>
    </p:spTree>
    <p:extLst>
      <p:ext uri="{BB962C8B-B14F-4D97-AF65-F5344CB8AC3E}">
        <p14:creationId xmlns:p14="http://schemas.microsoft.com/office/powerpoint/2010/main" val="458852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group will get their own scenario and will work on their approach to Feedback. </a:t>
            </a:r>
          </a:p>
          <a:p>
            <a:endParaRPr lang="en-US" baseline="0" dirty="0" smtClean="0"/>
          </a:p>
          <a:p>
            <a:r>
              <a:rPr lang="en-US" baseline="0" dirty="0" smtClean="0"/>
              <a:t>Go back to previous slide: Five Key Actions of Constructive Feedback</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19</a:t>
            </a:fld>
            <a:endParaRPr lang="en-US"/>
          </a:p>
        </p:txBody>
      </p:sp>
    </p:spTree>
    <p:extLst>
      <p:ext uri="{BB962C8B-B14F-4D97-AF65-F5344CB8AC3E}">
        <p14:creationId xmlns:p14="http://schemas.microsoft.com/office/powerpoint/2010/main" val="3235284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 the 5 Key Actions Help?</a:t>
            </a:r>
            <a:r>
              <a:rPr lang="en-US" baseline="0" dirty="0" smtClean="0"/>
              <a:t> What strategies did you use? </a:t>
            </a:r>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20</a:t>
            </a:fld>
            <a:endParaRPr lang="en-US"/>
          </a:p>
        </p:txBody>
      </p:sp>
    </p:spTree>
    <p:extLst>
      <p:ext uri="{BB962C8B-B14F-4D97-AF65-F5344CB8AC3E}">
        <p14:creationId xmlns:p14="http://schemas.microsoft.com/office/powerpoint/2010/main" val="3312385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21</a:t>
            </a:fld>
            <a:endParaRPr lang="en-US"/>
          </a:p>
        </p:txBody>
      </p:sp>
    </p:spTree>
    <p:extLst>
      <p:ext uri="{BB962C8B-B14F-4D97-AF65-F5344CB8AC3E}">
        <p14:creationId xmlns:p14="http://schemas.microsoft.com/office/powerpoint/2010/main" val="1042620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List-less:</a:t>
            </a:r>
          </a:p>
          <a:p>
            <a:r>
              <a:rPr lang="en-US" dirty="0" smtClean="0"/>
              <a:t>List about 18 related words, pick any topic, for example, sleep, mattress, pillow, snore etc. pick one word to be intermingled in the list three times, such as, the 3rd, 7th, and 12th word will be “sleep.” Leave out one obvious word from the list such as “bed.”  Ask attendees to listen as you read the list to them.</a:t>
            </a:r>
          </a:p>
          <a:p>
            <a:endParaRPr lang="en-US" dirty="0" smtClean="0"/>
          </a:p>
          <a:p>
            <a:r>
              <a:rPr lang="en-US" dirty="0" smtClean="0"/>
              <a:t>Give them one minute to write as many words as they can remember that you said.  Usually 60% will remember the first word, 75% will get the last word on your list, 80% will remember the word that was repeated three times and 20% will write down the obvious word you never said. Debrief why all this happened and what we can learn from this. </a:t>
            </a:r>
          </a:p>
        </p:txBody>
      </p:sp>
      <p:sp>
        <p:nvSpPr>
          <p:cNvPr id="4" name="Slide Number Placeholder 3"/>
          <p:cNvSpPr>
            <a:spLocks noGrp="1"/>
          </p:cNvSpPr>
          <p:nvPr>
            <p:ph type="sldNum" sz="quarter" idx="10"/>
          </p:nvPr>
        </p:nvSpPr>
        <p:spPr/>
        <p:txBody>
          <a:bodyPr/>
          <a:lstStyle/>
          <a:p>
            <a:fld id="{80AB32AF-1573-45B3-AB41-22A9C5A984CF}" type="slidenum">
              <a:rPr lang="en-US" smtClean="0"/>
              <a:t>2</a:t>
            </a:fld>
            <a:endParaRPr lang="en-US"/>
          </a:p>
        </p:txBody>
      </p:sp>
    </p:spTree>
    <p:extLst>
      <p:ext uri="{BB962C8B-B14F-4D97-AF65-F5344CB8AC3E}">
        <p14:creationId xmlns:p14="http://schemas.microsoft.com/office/powerpoint/2010/main" val="1979782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for participating in that exercise. So as we get into listening: Is listening important? Why? </a:t>
            </a:r>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4</a:t>
            </a:fld>
            <a:endParaRPr lang="en-US"/>
          </a:p>
        </p:txBody>
      </p:sp>
    </p:spTree>
    <p:extLst>
      <p:ext uri="{BB962C8B-B14F-4D97-AF65-F5344CB8AC3E}">
        <p14:creationId xmlns:p14="http://schemas.microsoft.com/office/powerpoint/2010/main" val="298946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5</a:t>
            </a:fld>
            <a:endParaRPr lang="en-US"/>
          </a:p>
        </p:txBody>
      </p:sp>
    </p:spTree>
    <p:extLst>
      <p:ext uri="{BB962C8B-B14F-4D97-AF65-F5344CB8AC3E}">
        <p14:creationId xmlns:p14="http://schemas.microsoft.com/office/powerpoint/2010/main" val="1010894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a:t>
            </a:r>
            <a:r>
              <a:rPr lang="en-US" baseline="0" dirty="0" smtClean="0"/>
              <a:t>o clip starts at 49 seconds</a:t>
            </a:r>
          </a:p>
          <a:p>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6</a:t>
            </a:fld>
            <a:endParaRPr lang="en-US"/>
          </a:p>
        </p:txBody>
      </p:sp>
    </p:spTree>
    <p:extLst>
      <p:ext uri="{BB962C8B-B14F-4D97-AF65-F5344CB8AC3E}">
        <p14:creationId xmlns:p14="http://schemas.microsoft.com/office/powerpoint/2010/main" val="16102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7</a:t>
            </a:fld>
            <a:endParaRPr lang="en-US"/>
          </a:p>
        </p:txBody>
      </p:sp>
    </p:spTree>
    <p:extLst>
      <p:ext uri="{BB962C8B-B14F-4D97-AF65-F5344CB8AC3E}">
        <p14:creationId xmlns:p14="http://schemas.microsoft.com/office/powerpoint/2010/main" val="2361447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Discussion, then Group Sharing</a:t>
            </a:r>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8</a:t>
            </a:fld>
            <a:endParaRPr lang="en-US"/>
          </a:p>
        </p:txBody>
      </p:sp>
    </p:spTree>
    <p:extLst>
      <p:ext uri="{BB962C8B-B14F-4D97-AF65-F5344CB8AC3E}">
        <p14:creationId xmlns:p14="http://schemas.microsoft.com/office/powerpoint/2010/main" val="3659817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body</a:t>
            </a:r>
            <a:r>
              <a:rPr lang="en-US" baseline="0" dirty="0" smtClean="0"/>
              <a:t> language and listening – how our attention to the person and body language show effective listening </a:t>
            </a:r>
            <a:r>
              <a:rPr lang="en-US" baseline="0" smtClean="0"/>
              <a:t>&amp; respect. </a:t>
            </a:r>
          </a:p>
        </p:txBody>
      </p:sp>
      <p:sp>
        <p:nvSpPr>
          <p:cNvPr id="4" name="Slide Number Placeholder 3"/>
          <p:cNvSpPr>
            <a:spLocks noGrp="1"/>
          </p:cNvSpPr>
          <p:nvPr>
            <p:ph type="sldNum" sz="quarter" idx="10"/>
          </p:nvPr>
        </p:nvSpPr>
        <p:spPr/>
        <p:txBody>
          <a:bodyPr/>
          <a:lstStyle/>
          <a:p>
            <a:fld id="{80AB32AF-1573-45B3-AB41-22A9C5A984CF}" type="slidenum">
              <a:rPr lang="en-US" smtClean="0"/>
              <a:t>10</a:t>
            </a:fld>
            <a:endParaRPr lang="en-US"/>
          </a:p>
        </p:txBody>
      </p:sp>
    </p:spTree>
    <p:extLst>
      <p:ext uri="{BB962C8B-B14F-4D97-AF65-F5344CB8AC3E}">
        <p14:creationId xmlns:p14="http://schemas.microsoft.com/office/powerpoint/2010/main" val="2157158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did</a:t>
            </a:r>
            <a:r>
              <a:rPr lang="en-US" baseline="0" dirty="0" smtClean="0"/>
              <a:t> the LARA Method come from? Look at the LARA Method summary… </a:t>
            </a:r>
            <a:endParaRPr lang="en-US" dirty="0"/>
          </a:p>
        </p:txBody>
      </p:sp>
      <p:sp>
        <p:nvSpPr>
          <p:cNvPr id="4" name="Slide Number Placeholder 3"/>
          <p:cNvSpPr>
            <a:spLocks noGrp="1"/>
          </p:cNvSpPr>
          <p:nvPr>
            <p:ph type="sldNum" sz="quarter" idx="10"/>
          </p:nvPr>
        </p:nvSpPr>
        <p:spPr/>
        <p:txBody>
          <a:bodyPr/>
          <a:lstStyle/>
          <a:p>
            <a:fld id="{80AB32AF-1573-45B3-AB41-22A9C5A984CF}" type="slidenum">
              <a:rPr lang="en-US" smtClean="0"/>
              <a:t>11</a:t>
            </a:fld>
            <a:endParaRPr lang="en-US"/>
          </a:p>
        </p:txBody>
      </p:sp>
    </p:spTree>
    <p:extLst>
      <p:ext uri="{BB962C8B-B14F-4D97-AF65-F5344CB8AC3E}">
        <p14:creationId xmlns:p14="http://schemas.microsoft.com/office/powerpoint/2010/main" val="520402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12/16/2016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12/16/2016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12/16/2016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12/16/2016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12/16/2016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12/16/2016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stihjalAfI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_7CEmBZyGF8"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4EDhdAHrOg"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15" y="2995126"/>
            <a:ext cx="9354312" cy="1222683"/>
          </a:xfrm>
        </p:spPr>
        <p:txBody>
          <a:bodyPr>
            <a:normAutofit/>
          </a:bodyPr>
          <a:lstStyle/>
          <a:p>
            <a:r>
              <a:rPr lang="en-US" sz="6200" dirty="0" smtClean="0">
                <a:effectLst>
                  <a:outerShdw blurRad="50800" dist="38100" dir="2700000" algn="tl" rotWithShape="0">
                    <a:prstClr val="black">
                      <a:alpha val="40000"/>
                    </a:prstClr>
                  </a:outerShdw>
                </a:effectLst>
              </a:rPr>
              <a:t>Listening and Feedback</a:t>
            </a:r>
            <a:endParaRPr lang="en-US" sz="6200" dirty="0">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a:xfrm>
            <a:off x="1100015" y="4367099"/>
            <a:ext cx="7315200" cy="914400"/>
          </a:xfrm>
        </p:spPr>
        <p:txBody>
          <a:bodyPr>
            <a:normAutofit/>
          </a:bodyPr>
          <a:lstStyle/>
          <a:p>
            <a:r>
              <a:rPr lang="en-US" sz="2800" dirty="0" smtClean="0">
                <a:solidFill>
                  <a:schemeClr val="tx1"/>
                </a:solidFill>
              </a:rPr>
              <a:t>“Can you hear me now???”</a:t>
            </a:r>
            <a:endParaRPr lang="en-US" sz="2800" dirty="0">
              <a:solidFill>
                <a:schemeClr val="tx1"/>
              </a:solidFill>
            </a:endParaRPr>
          </a:p>
        </p:txBody>
      </p:sp>
    </p:spTree>
    <p:extLst>
      <p:ext uri="{BB962C8B-B14F-4D97-AF65-F5344CB8AC3E}">
        <p14:creationId xmlns:p14="http://schemas.microsoft.com/office/powerpoint/2010/main" val="708780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07773" y="205624"/>
            <a:ext cx="8603790" cy="6452842"/>
          </a:xfrm>
          <a:ln w="57150">
            <a:solidFill>
              <a:schemeClr val="bg2"/>
            </a:solidFill>
          </a:ln>
        </p:spPr>
      </p:pic>
    </p:spTree>
    <p:extLst>
      <p:ext uri="{BB962C8B-B14F-4D97-AF65-F5344CB8AC3E}">
        <p14:creationId xmlns:p14="http://schemas.microsoft.com/office/powerpoint/2010/main" val="254284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1"/>
                </a:solidFill>
                <a:effectLst>
                  <a:outerShdw blurRad="50800" dist="38100" dir="2700000" algn="tl" rotWithShape="0">
                    <a:prstClr val="black">
                      <a:alpha val="40000"/>
                    </a:prstClr>
                  </a:outerShdw>
                </a:effectLst>
              </a:rPr>
              <a:t>The LARA Method</a:t>
            </a:r>
            <a:endParaRPr lang="en-US" sz="4800" dirty="0">
              <a:solidFill>
                <a:schemeClr val="tx1"/>
              </a:solidFill>
              <a:effectLst>
                <a:outerShdw blurRad="50800" dist="38100" dir="2700000" algn="tl" rotWithShape="0">
                  <a:prstClr val="black">
                    <a:alpha val="40000"/>
                  </a:prst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6453786"/>
              </p:ext>
            </p:extLst>
          </p:nvPr>
        </p:nvGraphicFramePr>
        <p:xfrm>
          <a:off x="3431356" y="216815"/>
          <a:ext cx="8619129" cy="6532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4771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558" y="7217"/>
            <a:ext cx="10750128" cy="6850784"/>
          </a:xfrm>
          <a:prstGeom prst="rect">
            <a:avLst/>
          </a:prstGeom>
        </p:spPr>
      </p:pic>
    </p:spTree>
    <p:extLst>
      <p:ext uri="{BB962C8B-B14F-4D97-AF65-F5344CB8AC3E}">
        <p14:creationId xmlns:p14="http://schemas.microsoft.com/office/powerpoint/2010/main" val="113058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Feedback</a:t>
            </a:r>
            <a:endParaRPr lang="en-US" sz="6000" dirty="0"/>
          </a:p>
        </p:txBody>
      </p:sp>
    </p:spTree>
    <p:extLst>
      <p:ext uri="{BB962C8B-B14F-4D97-AF65-F5344CB8AC3E}">
        <p14:creationId xmlns:p14="http://schemas.microsoft.com/office/powerpoint/2010/main" val="1264880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3631" y="1208678"/>
            <a:ext cx="7304378" cy="4601183"/>
          </a:xfrm>
          <a:prstGeom prst="rect">
            <a:avLst/>
          </a:prstGeom>
        </p:spPr>
      </p:pic>
    </p:spTree>
    <p:extLst>
      <p:ext uri="{BB962C8B-B14F-4D97-AF65-F5344CB8AC3E}">
        <p14:creationId xmlns:p14="http://schemas.microsoft.com/office/powerpoint/2010/main" val="3345627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442995" y="1287612"/>
            <a:ext cx="8238931" cy="430141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800" dirty="0" smtClean="0">
                <a:solidFill>
                  <a:schemeClr val="tx1"/>
                </a:solidFill>
                <a:effectLst>
                  <a:outerShdw blurRad="38100" dist="38100" dir="2700000" algn="tl">
                    <a:srgbClr val="000000">
                      <a:alpha val="43137"/>
                    </a:srgbClr>
                  </a:outerShdw>
                </a:effectLst>
              </a:rPr>
              <a:t>Giving Feedback</a:t>
            </a:r>
            <a:endParaRPr lang="en-US" sz="4800" dirty="0">
              <a:solidFill>
                <a:schemeClr val="tx1"/>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lstStyle/>
          <a:p>
            <a:r>
              <a:rPr lang="en-US" sz="3600" dirty="0"/>
              <a:t>What is feedback? </a:t>
            </a:r>
            <a:endParaRPr lang="en-US" sz="3600" dirty="0" smtClean="0"/>
          </a:p>
          <a:p>
            <a:pPr marL="0" indent="0">
              <a:buNone/>
            </a:pPr>
            <a:endParaRPr lang="en-US" sz="3600" dirty="0" smtClean="0"/>
          </a:p>
          <a:p>
            <a:r>
              <a:rPr lang="en-US" sz="3600" dirty="0" smtClean="0"/>
              <a:t>What </a:t>
            </a:r>
            <a:r>
              <a:rPr lang="en-US" sz="3600" dirty="0"/>
              <a:t>is the intent of feedback? </a:t>
            </a:r>
          </a:p>
          <a:p>
            <a:endParaRPr lang="en-US" dirty="0"/>
          </a:p>
        </p:txBody>
      </p:sp>
    </p:spTree>
    <p:extLst>
      <p:ext uri="{BB962C8B-B14F-4D97-AF65-F5344CB8AC3E}">
        <p14:creationId xmlns:p14="http://schemas.microsoft.com/office/powerpoint/2010/main" val="51219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42995" y="864108"/>
            <a:ext cx="8238931" cy="5120640"/>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800" dirty="0">
                <a:solidFill>
                  <a:schemeClr val="tx1"/>
                </a:solidFill>
                <a:effectLst>
                  <a:outerShdw blurRad="38100" dist="38100" dir="2700000" algn="tl">
                    <a:srgbClr val="000000">
                      <a:alpha val="43137"/>
                    </a:srgbClr>
                  </a:outerShdw>
                </a:effectLst>
              </a:rPr>
              <a:t>Receiving Feedback</a:t>
            </a:r>
            <a:endParaRPr lang="en-US" sz="4800" dirty="0">
              <a:solidFill>
                <a:schemeClr val="tx1"/>
              </a:solidFill>
            </a:endParaRPr>
          </a:p>
        </p:txBody>
      </p:sp>
      <p:sp>
        <p:nvSpPr>
          <p:cNvPr id="3" name="Content Placeholder 2"/>
          <p:cNvSpPr>
            <a:spLocks noGrp="1"/>
          </p:cNvSpPr>
          <p:nvPr>
            <p:ph idx="1"/>
          </p:nvPr>
        </p:nvSpPr>
        <p:spPr/>
        <p:txBody>
          <a:bodyPr/>
          <a:lstStyle/>
          <a:p>
            <a:r>
              <a:rPr lang="en-US" sz="2800" dirty="0" smtClean="0"/>
              <a:t>What is your reaction when someone tells you </a:t>
            </a:r>
            <a:r>
              <a:rPr lang="en-US" sz="2800" b="1" dirty="0" smtClean="0"/>
              <a:t>“I have some feedback for you”</a:t>
            </a:r>
            <a:r>
              <a:rPr lang="en-US" sz="2800" dirty="0" smtClean="0"/>
              <a:t>?</a:t>
            </a:r>
          </a:p>
          <a:p>
            <a:pPr lvl="1"/>
            <a:r>
              <a:rPr lang="en-US" sz="2000" dirty="0" smtClean="0"/>
              <a:t>How </a:t>
            </a:r>
            <a:r>
              <a:rPr lang="en-US" sz="2000" dirty="0"/>
              <a:t>do you deal with that initial angst? </a:t>
            </a:r>
            <a:endParaRPr lang="en-US" sz="2800" dirty="0"/>
          </a:p>
          <a:p>
            <a:endParaRPr lang="en-US" sz="2800" dirty="0" smtClean="0"/>
          </a:p>
          <a:p>
            <a:r>
              <a:rPr lang="en-US" sz="2800" dirty="0" smtClean="0"/>
              <a:t>Likewise, when you tell someone you would like to give them feedback, it is important to be mindful of the impact of those words.</a:t>
            </a:r>
          </a:p>
          <a:p>
            <a:endParaRPr lang="en-US" sz="2800" dirty="0"/>
          </a:p>
          <a:p>
            <a:r>
              <a:rPr lang="en-US" sz="2600" dirty="0">
                <a:hlinkClick r:id="rId2"/>
              </a:rPr>
              <a:t>https://</a:t>
            </a:r>
            <a:r>
              <a:rPr lang="en-US" sz="2600" dirty="0" smtClean="0">
                <a:hlinkClick r:id="rId2"/>
              </a:rPr>
              <a:t>www.youtube.com/watch?v=stihjalAfIk</a:t>
            </a:r>
            <a:r>
              <a:rPr lang="en-US" sz="2600" dirty="0" smtClean="0"/>
              <a:t> </a:t>
            </a:r>
          </a:p>
        </p:txBody>
      </p:sp>
    </p:spTree>
    <p:extLst>
      <p:ext uri="{BB962C8B-B14F-4D97-AF65-F5344CB8AC3E}">
        <p14:creationId xmlns:p14="http://schemas.microsoft.com/office/powerpoint/2010/main" val="82366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84" y="1123837"/>
            <a:ext cx="3037036" cy="4601183"/>
          </a:xfrm>
        </p:spPr>
        <p:txBody>
          <a:bodyPr>
            <a:normAutofit/>
          </a:bodyPr>
          <a:lstStyle/>
          <a:p>
            <a:r>
              <a:rPr lang="en-US" sz="4400" dirty="0" smtClean="0">
                <a:solidFill>
                  <a:schemeClr val="tx1"/>
                </a:solidFill>
                <a:effectLst>
                  <a:outerShdw blurRad="50800" dist="38100" dir="2700000" algn="tl" rotWithShape="0">
                    <a:prstClr val="black">
                      <a:alpha val="40000"/>
                    </a:prstClr>
                  </a:outerShdw>
                </a:effectLst>
              </a:rPr>
              <a:t>Five Key Actions of Constructive Feedback</a:t>
            </a:r>
            <a:r>
              <a:rPr lang="en-US" sz="4400" dirty="0" smtClean="0">
                <a:effectLst>
                  <a:outerShdw blurRad="50800" dist="38100" dir="2700000" algn="tl" rotWithShape="0">
                    <a:prstClr val="black">
                      <a:alpha val="40000"/>
                    </a:prstClr>
                  </a:outerShdw>
                </a:effectLst>
              </a:rPr>
              <a:t>	</a:t>
            </a:r>
            <a:endParaRPr lang="en-US" sz="4400" dirty="0">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3869267" y="864108"/>
            <a:ext cx="7395763" cy="5120640"/>
          </a:xfrm>
        </p:spPr>
        <p:txBody>
          <a:bodyPr>
            <a:normAutofit/>
          </a:bodyPr>
          <a:lstStyle/>
          <a:p>
            <a:pPr marL="457200" indent="-457200">
              <a:buFont typeface="+mj-lt"/>
              <a:buAutoNum type="arabicPeriod"/>
            </a:pPr>
            <a:r>
              <a:rPr lang="en-US" sz="2800" b="1" dirty="0" smtClean="0"/>
              <a:t>Convey</a:t>
            </a:r>
            <a:r>
              <a:rPr lang="en-US" sz="2800" dirty="0" smtClean="0"/>
              <a:t> your positive intent.</a:t>
            </a:r>
          </a:p>
          <a:p>
            <a:pPr marL="457200" indent="-457200">
              <a:buFont typeface="+mj-lt"/>
              <a:buAutoNum type="arabicPeriod"/>
            </a:pPr>
            <a:r>
              <a:rPr lang="en-US" sz="2800" b="1" dirty="0" smtClean="0"/>
              <a:t>Describe</a:t>
            </a:r>
            <a:r>
              <a:rPr lang="en-US" sz="2800" dirty="0" smtClean="0"/>
              <a:t> specifically what you have observed.</a:t>
            </a:r>
          </a:p>
          <a:p>
            <a:pPr marL="457200" indent="-457200">
              <a:buFont typeface="+mj-lt"/>
              <a:buAutoNum type="arabicPeriod"/>
            </a:pPr>
            <a:r>
              <a:rPr lang="en-US" sz="2800" b="1" dirty="0" smtClean="0"/>
              <a:t>State</a:t>
            </a:r>
            <a:r>
              <a:rPr lang="en-US" sz="2800" dirty="0" smtClean="0"/>
              <a:t> the impact of the behavior or actions. </a:t>
            </a:r>
          </a:p>
          <a:p>
            <a:pPr marL="457200" indent="-457200">
              <a:buFont typeface="+mj-lt"/>
              <a:buAutoNum type="arabicPeriod"/>
            </a:pPr>
            <a:r>
              <a:rPr lang="en-US" sz="2800" b="1" dirty="0" smtClean="0"/>
              <a:t>Ask</a:t>
            </a:r>
            <a:r>
              <a:rPr lang="en-US" sz="2800" dirty="0" smtClean="0"/>
              <a:t> the other person to respond. </a:t>
            </a:r>
          </a:p>
          <a:p>
            <a:pPr marL="457200" indent="-457200">
              <a:buFont typeface="+mj-lt"/>
              <a:buAutoNum type="arabicPeriod"/>
            </a:pPr>
            <a:r>
              <a:rPr lang="en-US" sz="2800" b="1" dirty="0" smtClean="0"/>
              <a:t>Focus</a:t>
            </a:r>
            <a:r>
              <a:rPr lang="en-US" sz="2800" dirty="0" smtClean="0"/>
              <a:t> the discussion on solutions (not blame). </a:t>
            </a:r>
          </a:p>
        </p:txBody>
      </p:sp>
    </p:spTree>
    <p:extLst>
      <p:ext uri="{BB962C8B-B14F-4D97-AF65-F5344CB8AC3E}">
        <p14:creationId xmlns:p14="http://schemas.microsoft.com/office/powerpoint/2010/main" val="614671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chemeClr val="tx1"/>
                </a:solidFill>
                <a:effectLst>
                  <a:outerShdw blurRad="50800" dist="38100" dir="2700000" algn="tl" rotWithShape="0">
                    <a:prstClr val="black">
                      <a:alpha val="40000"/>
                    </a:prstClr>
                  </a:outerShdw>
                </a:effectLst>
              </a:rPr>
              <a:t>The Constructive Criticism Sandwich</a:t>
            </a:r>
            <a:endParaRPr lang="en-US" sz="4000" dirty="0">
              <a:solidFill>
                <a:schemeClr val="tx1"/>
              </a:solidFill>
              <a:effectLst>
                <a:outerShdw blurRad="50800" dist="38100" dir="2700000" algn="tl" rotWithShape="0">
                  <a:prstClr val="black">
                    <a:alpha val="40000"/>
                  </a:prstClr>
                </a:outerShdw>
              </a:effectLst>
            </a:endParaRP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t="18419" b="12577"/>
          <a:stretch/>
        </p:blipFill>
        <p:spPr>
          <a:xfrm>
            <a:off x="4947697" y="-10482"/>
            <a:ext cx="5253578" cy="6864189"/>
          </a:xfrm>
          <a:effectLst>
            <a:softEdge rad="31750"/>
          </a:effectLst>
        </p:spPr>
      </p:pic>
      <p:sp>
        <p:nvSpPr>
          <p:cNvPr id="4" name="Text Placeholder 3"/>
          <p:cNvSpPr>
            <a:spLocks noGrp="1"/>
          </p:cNvSpPr>
          <p:nvPr>
            <p:ph type="body" sz="half" idx="2"/>
          </p:nvPr>
        </p:nvSpPr>
        <p:spPr/>
        <p:txBody>
          <a:bodyPr>
            <a:normAutofit/>
          </a:bodyPr>
          <a:lstStyle/>
          <a:p>
            <a:r>
              <a:rPr lang="en-US" sz="3200" dirty="0" smtClean="0">
                <a:solidFill>
                  <a:schemeClr val="bg2">
                    <a:lumMod val="50000"/>
                  </a:schemeClr>
                </a:solidFill>
              </a:rPr>
              <a:t>Giving Feedback in a Positive Light</a:t>
            </a:r>
            <a:endParaRPr lang="en-US" sz="3200" dirty="0">
              <a:solidFill>
                <a:schemeClr val="bg2">
                  <a:lumMod val="50000"/>
                </a:schemeClr>
              </a:solidFill>
            </a:endParaRPr>
          </a:p>
        </p:txBody>
      </p:sp>
      <p:sp>
        <p:nvSpPr>
          <p:cNvPr id="3" name="TextBox 2"/>
          <p:cNvSpPr txBox="1"/>
          <p:nvPr/>
        </p:nvSpPr>
        <p:spPr>
          <a:xfrm>
            <a:off x="-740666" y="6443533"/>
            <a:ext cx="4826525" cy="307777"/>
          </a:xfrm>
          <a:prstGeom prst="rect">
            <a:avLst/>
          </a:prstGeom>
          <a:noFill/>
        </p:spPr>
        <p:txBody>
          <a:bodyPr wrap="square" rtlCol="0">
            <a:spAutoFit/>
          </a:bodyPr>
          <a:lstStyle/>
          <a:p>
            <a:pPr algn="ctr"/>
            <a:r>
              <a:rPr lang="en-US" sz="1400" dirty="0" smtClean="0">
                <a:solidFill>
                  <a:schemeClr val="bg1">
                    <a:lumMod val="50000"/>
                  </a:schemeClr>
                </a:solidFill>
              </a:rPr>
              <a:t>Copyright © 2013 Knowledge Train Limited</a:t>
            </a:r>
          </a:p>
        </p:txBody>
      </p:sp>
    </p:spTree>
    <p:extLst>
      <p:ext uri="{BB962C8B-B14F-4D97-AF65-F5344CB8AC3E}">
        <p14:creationId xmlns:p14="http://schemas.microsoft.com/office/powerpoint/2010/main" val="1879157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effectLst>
                  <a:outerShdw blurRad="38100" dist="38100" dir="2700000" algn="tl">
                    <a:srgbClr val="000000">
                      <a:alpha val="43137"/>
                    </a:srgbClr>
                  </a:outerShdw>
                </a:effectLst>
              </a:rPr>
              <a:t>Small Group Discussion</a:t>
            </a:r>
            <a:endParaRPr lang="en-US" sz="4400" dirty="0">
              <a:solidFill>
                <a:schemeClr val="tx1"/>
              </a:solidFill>
              <a:effectLst>
                <a:outerShdw blurRad="38100" dist="38100" dir="2700000" algn="tl">
                  <a:srgbClr val="000000">
                    <a:alpha val="43137"/>
                  </a:srgbClr>
                </a:outerShdw>
              </a:effectLst>
            </a:endParaRPr>
          </a:p>
        </p:txBody>
      </p:sp>
      <p:sp>
        <p:nvSpPr>
          <p:cNvPr id="7" name="Content Placeholder 6"/>
          <p:cNvSpPr>
            <a:spLocks noGrp="1"/>
          </p:cNvSpPr>
          <p:nvPr>
            <p:ph idx="1"/>
          </p:nvPr>
        </p:nvSpPr>
        <p:spPr/>
        <p:txBody>
          <a:bodyPr>
            <a:normAutofit/>
          </a:bodyPr>
          <a:lstStyle/>
          <a:p>
            <a:pPr marL="0" indent="0" algn="ctr">
              <a:buNone/>
            </a:pPr>
            <a:r>
              <a:rPr lang="en-US" sz="4800" dirty="0" smtClean="0"/>
              <a:t>Groups of 4 or 5 </a:t>
            </a:r>
            <a:r>
              <a:rPr lang="en-US" sz="4800" dirty="0" smtClean="0">
                <a:sym typeface="Wingdings" panose="05000000000000000000" pitchFamily="2" charset="2"/>
              </a:rPr>
              <a:t> </a:t>
            </a:r>
            <a:endParaRPr lang="en-US" sz="4800" dirty="0"/>
          </a:p>
        </p:txBody>
      </p:sp>
    </p:spTree>
    <p:extLst>
      <p:ext uri="{BB962C8B-B14F-4D97-AF65-F5344CB8AC3E}">
        <p14:creationId xmlns:p14="http://schemas.microsoft.com/office/powerpoint/2010/main" val="4092580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42995" y="1287612"/>
            <a:ext cx="8238931" cy="430141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effectLst>
                  <a:outerShdw blurRad="50800" dist="38100" dir="2700000" algn="tl" rotWithShape="0">
                    <a:prstClr val="black">
                      <a:alpha val="40000"/>
                    </a:prstClr>
                  </a:outerShdw>
                </a:effectLst>
              </a:rPr>
              <a:t>Ice Breaker</a:t>
            </a:r>
            <a:endParaRPr lang="en-US" dirty="0">
              <a:effectLst>
                <a:outerShdw blurRad="50800" dist="38100" dir="2700000" algn="tl" rotWithShape="0">
                  <a:prstClr val="black">
                    <a:alpha val="40000"/>
                  </a:prstClr>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5612" y="2009568"/>
            <a:ext cx="2857500" cy="2857500"/>
          </a:xfrm>
          <a:prstGeom prst="rect">
            <a:avLst/>
          </a:prstGeom>
        </p:spPr>
      </p:pic>
    </p:spTree>
    <p:extLst>
      <p:ext uri="{BB962C8B-B14F-4D97-AF65-F5344CB8AC3E}">
        <p14:creationId xmlns:p14="http://schemas.microsoft.com/office/powerpoint/2010/main" val="12726705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tx1"/>
                </a:solidFill>
                <a:effectLst>
                  <a:outerShdw blurRad="38100" dist="38100" dir="2700000" algn="tl">
                    <a:srgbClr val="000000">
                      <a:alpha val="43137"/>
                    </a:srgbClr>
                  </a:outerShdw>
                </a:effectLst>
              </a:rPr>
              <a:t>Debrief</a:t>
            </a:r>
            <a:endParaRPr lang="en-US" sz="5400"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dirty="0" smtClean="0"/>
              <a:t>Did the 5 Key Actions help? </a:t>
            </a:r>
          </a:p>
          <a:p>
            <a:endParaRPr lang="en-US" sz="3600" dirty="0"/>
          </a:p>
          <a:p>
            <a:r>
              <a:rPr lang="en-US" sz="3600" dirty="0" smtClean="0"/>
              <a:t>What strategies did you use? </a:t>
            </a:r>
            <a:endParaRPr lang="en-US" sz="3600" dirty="0"/>
          </a:p>
        </p:txBody>
      </p:sp>
    </p:spTree>
    <p:extLst>
      <p:ext uri="{BB962C8B-B14F-4D97-AF65-F5344CB8AC3E}">
        <p14:creationId xmlns:p14="http://schemas.microsoft.com/office/powerpoint/2010/main" val="357356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effectLst>
                  <a:outerShdw blurRad="38100" dist="38100" dir="2700000" algn="tl">
                    <a:srgbClr val="000000">
                      <a:alpha val="43137"/>
                    </a:srgbClr>
                  </a:outerShdw>
                </a:effectLst>
              </a:rPr>
              <a:t>The End</a:t>
            </a:r>
            <a:endParaRPr lang="en-US" sz="6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69848" y="4702902"/>
            <a:ext cx="8135547" cy="2155098"/>
          </a:xfrm>
        </p:spPr>
        <p:txBody>
          <a:bodyPr>
            <a:normAutofit lnSpcReduction="10000"/>
          </a:bodyPr>
          <a:lstStyle/>
          <a:p>
            <a:r>
              <a:rPr lang="en-US" sz="3200" dirty="0" smtClean="0">
                <a:solidFill>
                  <a:schemeClr val="tx1"/>
                </a:solidFill>
                <a:latin typeface="Maiandra GD" panose="020E0502030308020204" pitchFamily="34" charset="0"/>
              </a:rPr>
              <a:t>Thanks for joining us today… We welcome your feedback!</a:t>
            </a:r>
          </a:p>
          <a:p>
            <a:endParaRPr lang="en-US" sz="2400" dirty="0">
              <a:solidFill>
                <a:schemeClr val="tx1"/>
              </a:solidFill>
            </a:endParaRPr>
          </a:p>
          <a:p>
            <a:r>
              <a:rPr lang="en-US" sz="2400" dirty="0" smtClean="0">
                <a:solidFill>
                  <a:schemeClr val="tx2"/>
                </a:solidFill>
                <a:hlinkClick r:id="rId3"/>
              </a:rPr>
              <a:t>PS – PDs are coming! </a:t>
            </a:r>
            <a:r>
              <a:rPr lang="en-US" sz="2400" dirty="0" smtClean="0">
                <a:solidFill>
                  <a:schemeClr val="tx2"/>
                </a:solidFill>
                <a:sym typeface="Wingdings" panose="05000000000000000000" pitchFamily="2" charset="2"/>
                <a:hlinkClick r:id="rId3"/>
              </a:rPr>
              <a:t> </a:t>
            </a:r>
            <a:r>
              <a:rPr lang="en-US" sz="2400" dirty="0" smtClean="0">
                <a:solidFill>
                  <a:schemeClr val="tx1"/>
                </a:solidFill>
                <a:hlinkClick r:id="rId3"/>
              </a:rPr>
              <a:t>https://www.youtube.com/watch?v=_7CEmBZyGF8</a:t>
            </a:r>
            <a:endParaRPr lang="en-US" sz="2400" dirty="0">
              <a:solidFill>
                <a:schemeClr val="tx1"/>
              </a:solidFill>
            </a:endParaRPr>
          </a:p>
        </p:txBody>
      </p:sp>
    </p:spTree>
    <p:extLst>
      <p:ext uri="{BB962C8B-B14F-4D97-AF65-F5344CB8AC3E}">
        <p14:creationId xmlns:p14="http://schemas.microsoft.com/office/powerpoint/2010/main" val="4247591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23837"/>
            <a:ext cx="3113313" cy="4601183"/>
          </a:xfrm>
        </p:spPr>
        <p:txBody>
          <a:bodyPr>
            <a:normAutofit/>
          </a:bodyPr>
          <a:lstStyle/>
          <a:p>
            <a:r>
              <a:rPr lang="en-US" sz="4800" dirty="0">
                <a:solidFill>
                  <a:schemeClr val="tx1"/>
                </a:solidFill>
                <a:effectLst>
                  <a:outerShdw blurRad="38100" dist="38100" dir="2700000" algn="tl">
                    <a:srgbClr val="000000">
                      <a:alpha val="43137"/>
                    </a:srgbClr>
                  </a:outerShdw>
                </a:effectLst>
              </a:rPr>
              <a:t>Word Share</a:t>
            </a:r>
            <a:br>
              <a:rPr lang="en-US" sz="4800" dirty="0">
                <a:solidFill>
                  <a:schemeClr val="tx1"/>
                </a:solidFill>
                <a:effectLst>
                  <a:outerShdw blurRad="38100" dist="38100" dir="2700000" algn="tl">
                    <a:srgbClr val="000000">
                      <a:alpha val="43137"/>
                    </a:srgbClr>
                  </a:outerShdw>
                </a:effectLst>
              </a:rPr>
            </a:br>
            <a:r>
              <a:rPr lang="en-US" sz="4800" dirty="0">
                <a:solidFill>
                  <a:schemeClr val="tx1"/>
                </a:solidFill>
                <a:effectLst>
                  <a:outerShdw blurRad="38100" dist="38100" dir="2700000" algn="tl">
                    <a:srgbClr val="000000">
                      <a:alpha val="43137"/>
                    </a:srgbClr>
                  </a:outerShdw>
                </a:effectLst>
              </a:rPr>
              <a:t>Ice Breaker</a:t>
            </a:r>
            <a:r>
              <a:rPr lang="en-US" sz="4000" dirty="0"/>
              <a:t>	</a:t>
            </a:r>
          </a:p>
        </p:txBody>
      </p:sp>
      <p:sp>
        <p:nvSpPr>
          <p:cNvPr id="3" name="Content Placeholder 2"/>
          <p:cNvSpPr>
            <a:spLocks noGrp="1"/>
          </p:cNvSpPr>
          <p:nvPr>
            <p:ph sz="half" idx="1"/>
          </p:nvPr>
        </p:nvSpPr>
        <p:spPr>
          <a:xfrm>
            <a:off x="4488403" y="868680"/>
            <a:ext cx="2652631" cy="5120640"/>
          </a:xfrm>
        </p:spPr>
        <p:txBody>
          <a:bodyPr>
            <a:normAutofit/>
          </a:bodyPr>
          <a:lstStyle/>
          <a:p>
            <a:r>
              <a:rPr lang="en-US" sz="2800" dirty="0"/>
              <a:t>Pillow</a:t>
            </a:r>
          </a:p>
          <a:p>
            <a:r>
              <a:rPr lang="en-US" sz="2800" dirty="0"/>
              <a:t>Snore</a:t>
            </a:r>
          </a:p>
          <a:p>
            <a:r>
              <a:rPr lang="en-US" sz="2800" b="1" u="sng" dirty="0"/>
              <a:t>Sleep</a:t>
            </a:r>
          </a:p>
          <a:p>
            <a:r>
              <a:rPr lang="en-US" sz="2800" dirty="0"/>
              <a:t>Mattress</a:t>
            </a:r>
          </a:p>
          <a:p>
            <a:r>
              <a:rPr lang="en-US" sz="2800" dirty="0"/>
              <a:t>Sheets</a:t>
            </a:r>
          </a:p>
          <a:p>
            <a:r>
              <a:rPr lang="en-US" sz="2800" dirty="0"/>
              <a:t>Quiet</a:t>
            </a:r>
          </a:p>
          <a:p>
            <a:r>
              <a:rPr lang="en-US" sz="2800" dirty="0"/>
              <a:t>Dream</a:t>
            </a:r>
          </a:p>
          <a:p>
            <a:r>
              <a:rPr lang="en-US" sz="2800" b="1" u="sng" dirty="0"/>
              <a:t>Sleep</a:t>
            </a:r>
          </a:p>
          <a:p>
            <a:r>
              <a:rPr lang="en-US" sz="2800" dirty="0" smtClean="0"/>
              <a:t>Blanket</a:t>
            </a:r>
            <a:endParaRPr lang="en-US" sz="2800" dirty="0"/>
          </a:p>
        </p:txBody>
      </p:sp>
      <p:sp>
        <p:nvSpPr>
          <p:cNvPr id="4" name="Content Placeholder 3"/>
          <p:cNvSpPr>
            <a:spLocks noGrp="1"/>
          </p:cNvSpPr>
          <p:nvPr>
            <p:ph sz="half" idx="2"/>
          </p:nvPr>
        </p:nvSpPr>
        <p:spPr>
          <a:xfrm>
            <a:off x="7818120" y="868680"/>
            <a:ext cx="2773680" cy="5120640"/>
          </a:xfrm>
        </p:spPr>
        <p:txBody>
          <a:bodyPr/>
          <a:lstStyle/>
          <a:p>
            <a:r>
              <a:rPr lang="en-US" sz="2800" dirty="0" smtClean="0"/>
              <a:t>Ceiling</a:t>
            </a:r>
          </a:p>
          <a:p>
            <a:r>
              <a:rPr lang="en-US" sz="2800" dirty="0" smtClean="0"/>
              <a:t>Quilt</a:t>
            </a:r>
          </a:p>
          <a:p>
            <a:r>
              <a:rPr lang="en-US" sz="2800" dirty="0" smtClean="0"/>
              <a:t>Night</a:t>
            </a:r>
          </a:p>
          <a:p>
            <a:r>
              <a:rPr lang="en-US" sz="2800" b="1" u="sng" dirty="0" smtClean="0"/>
              <a:t>Sleep</a:t>
            </a:r>
          </a:p>
          <a:p>
            <a:r>
              <a:rPr lang="en-US" sz="2800" dirty="0" smtClean="0"/>
              <a:t>Canopy </a:t>
            </a:r>
          </a:p>
          <a:p>
            <a:r>
              <a:rPr lang="en-US" sz="2800" dirty="0" smtClean="0"/>
              <a:t>Rest </a:t>
            </a:r>
          </a:p>
          <a:p>
            <a:r>
              <a:rPr lang="en-US" sz="2800" dirty="0" smtClean="0"/>
              <a:t>Pillowcase</a:t>
            </a:r>
          </a:p>
          <a:p>
            <a:r>
              <a:rPr lang="en-US" sz="2800" dirty="0" smtClean="0"/>
              <a:t>Nightstand</a:t>
            </a:r>
          </a:p>
          <a:p>
            <a:r>
              <a:rPr lang="en-US" sz="2800" dirty="0" smtClean="0"/>
              <a:t>Tranquility</a:t>
            </a:r>
          </a:p>
        </p:txBody>
      </p:sp>
    </p:spTree>
    <p:extLst>
      <p:ext uri="{BB962C8B-B14F-4D97-AF65-F5344CB8AC3E}">
        <p14:creationId xmlns:p14="http://schemas.microsoft.com/office/powerpoint/2010/main" val="1179320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a:t>
            </a:r>
            <a:endParaRPr lang="en-US" dirty="0"/>
          </a:p>
        </p:txBody>
      </p:sp>
    </p:spTree>
    <p:extLst>
      <p:ext uri="{BB962C8B-B14F-4D97-AF65-F5344CB8AC3E}">
        <p14:creationId xmlns:p14="http://schemas.microsoft.com/office/powerpoint/2010/main" val="2538137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46136" y="651648"/>
            <a:ext cx="7220932" cy="5451804"/>
          </a:xfrm>
        </p:spPr>
      </p:pic>
    </p:spTree>
    <p:extLst>
      <p:ext uri="{BB962C8B-B14F-4D97-AF65-F5344CB8AC3E}">
        <p14:creationId xmlns:p14="http://schemas.microsoft.com/office/powerpoint/2010/main" val="259271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60" y="1123837"/>
            <a:ext cx="2188623" cy="4601183"/>
          </a:xfrm>
        </p:spPr>
        <p:txBody>
          <a:bodyPr>
            <a:normAutofit/>
          </a:bodyPr>
          <a:lstStyle/>
          <a:p>
            <a:r>
              <a:rPr lang="en-US" sz="4400" dirty="0" smtClean="0">
                <a:solidFill>
                  <a:schemeClr val="tx1"/>
                </a:solidFill>
                <a:effectLst>
                  <a:outerShdw blurRad="50800" dist="38100" dir="2700000" algn="tl" rotWithShape="0">
                    <a:prstClr val="black">
                      <a:alpha val="40000"/>
                    </a:prstClr>
                  </a:outerShdw>
                </a:effectLst>
              </a:rPr>
              <a:t>It’s Not About the Nail</a:t>
            </a:r>
            <a:endParaRPr lang="en-US" sz="4400" dirty="0">
              <a:solidFill>
                <a:schemeClr val="tx1"/>
              </a:solidFill>
              <a:effectLst>
                <a:outerShdw blurRad="50800" dist="38100" dir="2700000" algn="tl" rotWithShape="0">
                  <a:prstClr val="black">
                    <a:alpha val="40000"/>
                  </a:prstClr>
                </a:outerShdw>
              </a:effectLst>
            </a:endParaRPr>
          </a:p>
        </p:txBody>
      </p:sp>
      <p:pic>
        <p:nvPicPr>
          <p:cNvPr id="5" name="-4EDhdAHrOg"/>
          <p:cNvPicPr>
            <a:picLocks noGrp="1" noRot="1" noChangeAspect="1"/>
          </p:cNvPicPr>
          <p:nvPr>
            <p:ph idx="1"/>
            <a:videoFile r:link="rId1"/>
          </p:nvPr>
        </p:nvPicPr>
        <p:blipFill>
          <a:blip r:embed="rId4"/>
          <a:stretch>
            <a:fillRect/>
          </a:stretch>
        </p:blipFill>
        <p:spPr>
          <a:xfrm>
            <a:off x="2138497" y="631596"/>
            <a:ext cx="9937945" cy="5590095"/>
          </a:xfrm>
          <a:prstGeom prst="rect">
            <a:avLst/>
          </a:prstGeom>
        </p:spPr>
      </p:pic>
    </p:spTree>
    <p:extLst>
      <p:ext uri="{BB962C8B-B14F-4D97-AF65-F5344CB8AC3E}">
        <p14:creationId xmlns:p14="http://schemas.microsoft.com/office/powerpoint/2010/main" val="25988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42995" y="1287612"/>
            <a:ext cx="8238931" cy="430141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2918" y="1123837"/>
            <a:ext cx="3050119" cy="4601183"/>
          </a:xfrm>
        </p:spPr>
        <p:txBody>
          <a:bodyPr>
            <a:normAutofit/>
          </a:bodyPr>
          <a:lstStyle/>
          <a:p>
            <a:r>
              <a:rPr lang="en-US" sz="4800" dirty="0" smtClean="0">
                <a:solidFill>
                  <a:schemeClr val="tx1"/>
                </a:solidFill>
                <a:effectLst>
                  <a:outerShdw blurRad="50800" dist="38100" dir="2700000" algn="tl" rotWithShape="0">
                    <a:prstClr val="black">
                      <a:alpha val="40000"/>
                    </a:prstClr>
                  </a:outerShdw>
                </a:effectLst>
              </a:rPr>
              <a:t>Discussing the Nail Video</a:t>
            </a:r>
            <a:r>
              <a:rPr lang="en-US" sz="4800" dirty="0" smtClean="0">
                <a:solidFill>
                  <a:schemeClr val="tx1"/>
                </a:solidFill>
              </a:rPr>
              <a:t>	</a:t>
            </a:r>
            <a:endParaRPr lang="en-US" sz="4800" dirty="0">
              <a:solidFill>
                <a:schemeClr val="tx1"/>
              </a:solidFill>
            </a:endParaRPr>
          </a:p>
        </p:txBody>
      </p:sp>
      <p:sp>
        <p:nvSpPr>
          <p:cNvPr id="3" name="Content Placeholder 2"/>
          <p:cNvSpPr>
            <a:spLocks noGrp="1"/>
          </p:cNvSpPr>
          <p:nvPr>
            <p:ph idx="1"/>
          </p:nvPr>
        </p:nvSpPr>
        <p:spPr/>
        <p:txBody>
          <a:bodyPr>
            <a:normAutofit/>
          </a:bodyPr>
          <a:lstStyle/>
          <a:p>
            <a:r>
              <a:rPr lang="en-US" sz="3600" dirty="0"/>
              <a:t>What is the real issue represented in the video? </a:t>
            </a:r>
          </a:p>
          <a:p>
            <a:pPr marL="0" indent="0">
              <a:buNone/>
            </a:pPr>
            <a:endParaRPr lang="en-US" sz="3600" dirty="0" smtClean="0"/>
          </a:p>
          <a:p>
            <a:r>
              <a:rPr lang="en-US" sz="3600" dirty="0" smtClean="0"/>
              <a:t>How many of us are good listeners? </a:t>
            </a:r>
          </a:p>
        </p:txBody>
      </p:sp>
    </p:spTree>
    <p:extLst>
      <p:ext uri="{BB962C8B-B14F-4D97-AF65-F5344CB8AC3E}">
        <p14:creationId xmlns:p14="http://schemas.microsoft.com/office/powerpoint/2010/main" val="239570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42995" y="1287612"/>
            <a:ext cx="8238931" cy="4301412"/>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4800" dirty="0" smtClean="0">
                <a:solidFill>
                  <a:schemeClr val="tx1"/>
                </a:solidFill>
                <a:effectLst>
                  <a:outerShdw blurRad="38100" dist="38100" dir="2700000" algn="tl">
                    <a:srgbClr val="000000">
                      <a:alpha val="43137"/>
                    </a:srgbClr>
                  </a:outerShdw>
                </a:effectLst>
              </a:rPr>
              <a:t>What’s Your Nail? </a:t>
            </a:r>
            <a:endParaRPr lang="en-US" sz="4800"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4000" b="1" dirty="0" smtClean="0"/>
              <a:t>Small Group Discussion: </a:t>
            </a:r>
          </a:p>
          <a:p>
            <a:pPr lvl="1"/>
            <a:r>
              <a:rPr lang="en-US" sz="3200" dirty="0" smtClean="0"/>
              <a:t>What challenges do you have as managers that interfere with your ability to listen well? </a:t>
            </a:r>
            <a:endParaRPr lang="en-US" sz="3200" dirty="0"/>
          </a:p>
        </p:txBody>
      </p:sp>
    </p:spTree>
    <p:extLst>
      <p:ext uri="{BB962C8B-B14F-4D97-AF65-F5344CB8AC3E}">
        <p14:creationId xmlns:p14="http://schemas.microsoft.com/office/powerpoint/2010/main" val="1623947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effectLst>
                  <a:outerShdw blurRad="50800" dist="38100" dir="2700000" algn="tl" rotWithShape="0">
                    <a:prstClr val="black">
                      <a:alpha val="40000"/>
                    </a:prstClr>
                  </a:outerShdw>
                </a:effectLst>
              </a:rPr>
              <a:t>Six Steps to Effective Listening</a:t>
            </a:r>
            <a:endParaRPr lang="en-US" sz="4400" dirty="0">
              <a:solidFill>
                <a:schemeClr val="tx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3597639" y="864108"/>
            <a:ext cx="8214609" cy="5120640"/>
          </a:xfrm>
        </p:spPr>
        <p:txBody>
          <a:bodyPr>
            <a:normAutofit/>
          </a:bodyPr>
          <a:lstStyle/>
          <a:p>
            <a:pPr marL="457200" indent="-457200">
              <a:buFont typeface="+mj-lt"/>
              <a:buAutoNum type="arabicPeriod"/>
            </a:pPr>
            <a:r>
              <a:rPr lang="en-US" sz="3600" dirty="0" smtClean="0"/>
              <a:t>Mirror / Paraphrase</a:t>
            </a:r>
          </a:p>
          <a:p>
            <a:pPr marL="457200" indent="-457200">
              <a:buFont typeface="+mj-lt"/>
              <a:buAutoNum type="arabicPeriod"/>
            </a:pPr>
            <a:r>
              <a:rPr lang="en-US" sz="3600" dirty="0" smtClean="0"/>
              <a:t>Check for understanding</a:t>
            </a:r>
          </a:p>
          <a:p>
            <a:pPr marL="457200" indent="-457200">
              <a:buFont typeface="+mj-lt"/>
              <a:buAutoNum type="arabicPeriod"/>
            </a:pPr>
            <a:r>
              <a:rPr lang="en-US" sz="3600" dirty="0" smtClean="0"/>
              <a:t>Probe for information and feelings</a:t>
            </a:r>
          </a:p>
          <a:p>
            <a:pPr marL="457200" indent="-457200">
              <a:buFont typeface="+mj-lt"/>
              <a:buAutoNum type="arabicPeriod"/>
            </a:pPr>
            <a:r>
              <a:rPr lang="en-US" sz="3600" dirty="0" smtClean="0"/>
              <a:t>Encourage / show empathy</a:t>
            </a:r>
          </a:p>
          <a:p>
            <a:pPr marL="457200" indent="-457200">
              <a:buFont typeface="+mj-lt"/>
              <a:buAutoNum type="arabicPeriod"/>
            </a:pPr>
            <a:r>
              <a:rPr lang="en-US" sz="3600" dirty="0" smtClean="0"/>
              <a:t>Summarize</a:t>
            </a:r>
          </a:p>
          <a:p>
            <a:pPr marL="457200" indent="-457200">
              <a:buFont typeface="+mj-lt"/>
              <a:buAutoNum type="arabicPeriod"/>
            </a:pPr>
            <a:r>
              <a:rPr lang="en-US" sz="3600" dirty="0" smtClean="0"/>
              <a:t>Show verbal and non-verbal attentiveness</a:t>
            </a:r>
            <a:endParaRPr lang="en-US" sz="3600" dirty="0"/>
          </a:p>
        </p:txBody>
      </p:sp>
    </p:spTree>
    <p:extLst>
      <p:ext uri="{BB962C8B-B14F-4D97-AF65-F5344CB8AC3E}">
        <p14:creationId xmlns:p14="http://schemas.microsoft.com/office/powerpoint/2010/main" val="1615017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285</TotalTime>
  <Words>696</Words>
  <Application>Microsoft Office PowerPoint</Application>
  <PresentationFormat>Widescreen</PresentationFormat>
  <Paragraphs>115</Paragraphs>
  <Slides>21</Slides>
  <Notes>14</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Corbel</vt:lpstr>
      <vt:lpstr>Maiandra GD</vt:lpstr>
      <vt:lpstr>Wingdings</vt:lpstr>
      <vt:lpstr>Wingdings 2</vt:lpstr>
      <vt:lpstr>Frame</vt:lpstr>
      <vt:lpstr>Listening and Feedback</vt:lpstr>
      <vt:lpstr>Ice Breaker</vt:lpstr>
      <vt:lpstr>Word Share Ice Breaker </vt:lpstr>
      <vt:lpstr>Listening</vt:lpstr>
      <vt:lpstr>PowerPoint Presentation</vt:lpstr>
      <vt:lpstr>It’s Not About the Nail</vt:lpstr>
      <vt:lpstr>Discussing the Nail Video </vt:lpstr>
      <vt:lpstr>What’s Your Nail? </vt:lpstr>
      <vt:lpstr>Six Steps to Effective Listening</vt:lpstr>
      <vt:lpstr>PowerPoint Presentation</vt:lpstr>
      <vt:lpstr>The LARA Method</vt:lpstr>
      <vt:lpstr>PowerPoint Presentation</vt:lpstr>
      <vt:lpstr>Feedback</vt:lpstr>
      <vt:lpstr>PowerPoint Presentation</vt:lpstr>
      <vt:lpstr>Giving Feedback</vt:lpstr>
      <vt:lpstr>Receiving Feedback</vt:lpstr>
      <vt:lpstr>Five Key Actions of Constructive Feedback </vt:lpstr>
      <vt:lpstr>The Constructive Criticism Sandwich</vt:lpstr>
      <vt:lpstr>Small Group Discussion</vt:lpstr>
      <vt:lpstr>Debrief</vt:lpstr>
      <vt:lpstr>The End</vt:lpstr>
    </vt:vector>
  </TitlesOfParts>
  <Company>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and Feedback</dc:title>
  <dc:creator>Becky Hill</dc:creator>
  <cp:lastModifiedBy>Becky Hill</cp:lastModifiedBy>
  <cp:revision>29</cp:revision>
  <dcterms:created xsi:type="dcterms:W3CDTF">2016-09-19T19:26:31Z</dcterms:created>
  <dcterms:modified xsi:type="dcterms:W3CDTF">2016-12-16T14:08:03Z</dcterms:modified>
</cp:coreProperties>
</file>